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Lato" panose="020F0502020204030203" pitchFamily="34" charset="77"/>
      <p:regular r:id="rId17"/>
      <p:bold r:id="rId18"/>
      <p:italic r:id="rId19"/>
      <p:boldItalic r:id="rId20"/>
    </p:embeddedFont>
    <p:embeddedFont>
      <p:font typeface="Lora" pitchFamily="2" charset="77"/>
      <p:regular r:id="rId21"/>
      <p:bold r:id="rId22"/>
      <p:italic r:id="rId23"/>
      <p:boldItalic r:id="rId24"/>
    </p:embeddedFont>
    <p:embeddedFont>
      <p:font typeface="Merriweather" pitchFamily="2" charset="77"/>
      <p:regular r:id="rId25"/>
      <p:bold r:id="rId26"/>
      <p:italic r:id="rId27"/>
      <p:boldItalic r:id="rId28"/>
    </p:embeddedFont>
    <p:embeddedFont>
      <p:font typeface="Playfair Display"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p:cViewPr varScale="1">
        <p:scale>
          <a:sx n="142" d="100"/>
          <a:sy n="142" d="100"/>
        </p:scale>
        <p:origin x="7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nderstood.org/articles/en/social-emotional-learning-what-you-need-to-kno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everyone! We are talking about SEL and Mindfulness in education during &amp; post Covid-19 today.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70adb76bd_4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e70adb76bd_4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a:solidFill>
                  <a:srgbClr val="002938"/>
                </a:solidFill>
                <a:highlight>
                  <a:srgbClr val="FAFAFA"/>
                </a:highlight>
              </a:rPr>
              <a:t>School, whether it’s done online, in person, or a mix of the two, can give students a sense of normalcy. But it’s important to acknowledge the anxiety students might be feeling. Chronic stress and trauma can interrupt the learning process. You can help by incorporating </a:t>
            </a:r>
            <a:r>
              <a:rPr lang="en" sz="800" u="sng">
                <a:solidFill>
                  <a:srgbClr val="F6CD4C"/>
                </a:solidFill>
                <a:highlight>
                  <a:srgbClr val="FAFAFA"/>
                </a:highlight>
                <a:hlinkClick r:id="rId3">
                  <a:extLst>
                    <a:ext uri="{A12FA001-AC4F-418D-AE19-62706E023703}">
                      <ahyp:hlinkClr xmlns:ahyp="http://schemas.microsoft.com/office/drawing/2018/hyperlinkcolor" val="tx"/>
                    </a:ext>
                  </a:extLst>
                </a:hlinkClick>
              </a:rPr>
              <a:t>social-emotional learning </a:t>
            </a:r>
            <a:r>
              <a:rPr lang="en" sz="800">
                <a:solidFill>
                  <a:srgbClr val="002938"/>
                </a:solidFill>
                <a:highlight>
                  <a:srgbClr val="FAFAFA"/>
                </a:highlight>
              </a:rPr>
              <a:t>(SEL) in your teaching. SEL can help students learn better.</a:t>
            </a:r>
            <a:endParaRPr sz="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70adb76bd_4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e70adb76bd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70adb76bd_2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70adb76bd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999d09ff5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e999d09ff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9e4a6efa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e9e4a6efa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e999d09ff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e999d09ff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70adb76b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e70adb76b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70adb76bd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70adb76bd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999d09ff5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e999d09ff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1st Activity: Ask participant to write in chat “ Which emoji best describes you how you feel now?” Then share the outcome. While waiting them to put their response Filiz will talk about how she and her coworker implement this strategy into their lesson during distance learning and how their first grade students and their parents got benefit from it.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70adb76bd_2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70adb76bd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70adb76bd_4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e70adb76bd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70adb76bd_2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70adb76bd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70adb76bd_4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70adb76bd_4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asel.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betterkids.education/blog/5-easy-social-emotional-learning-activities-for-kids-to-do-at-home" TargetMode="External"/><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hyperlink" Target="http://www.youtube.com/watch?v=ikehX9o1JbI" TargetMode="External"/><Relationship Id="rId4" Type="http://schemas.openxmlformats.org/officeDocument/2006/relationships/hyperlink" Target="https://www.positiveaction.net/blog/sel-activities-gam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6JdQDxa4l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mindfulnessduringcovid19.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7-1Y6IbAxd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positivepsychology.com/mindfulness-exercises-techniques-activities/"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hyperlink" Target="https://positivepsychology.com/mindfulness-exercises-techniques-activiti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hyperlink" Target="http://www.youtube.com/watch?v=_W0bSen8Qj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indful.org/category/health/kid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positivepsychology.com/mindfulness-for-children-kids-activitie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hyperlink" Target="http://www.youtube.com/watch?v=gBm5CDF3pPc" TargetMode="External"/><Relationship Id="rId4" Type="http://schemas.openxmlformats.org/officeDocument/2006/relationships/hyperlink" Target="https://docs.google.com/document/d/1pTDqpBMCtukUw6ZcRBMyombkah9Du0cfUGLMduOUEt4/ed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3"/>
          <p:cNvSpPr txBox="1">
            <a:spLocks noGrp="1"/>
          </p:cNvSpPr>
          <p:nvPr>
            <p:ph type="subTitle" idx="1"/>
          </p:nvPr>
        </p:nvSpPr>
        <p:spPr>
          <a:xfrm>
            <a:off x="5018050" y="3512625"/>
            <a:ext cx="2111700" cy="10245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35"/>
              <a:buNone/>
            </a:pPr>
            <a:r>
              <a:rPr lang="en" sz="1640" b="1">
                <a:solidFill>
                  <a:schemeClr val="dk2"/>
                </a:solidFill>
                <a:latin typeface="Calibri"/>
                <a:ea typeface="Calibri"/>
                <a:cs typeface="Calibri"/>
                <a:sym typeface="Calibri"/>
              </a:rPr>
              <a:t>Presented by: </a:t>
            </a:r>
            <a:endParaRPr sz="1640" b="1">
              <a:solidFill>
                <a:schemeClr val="dk2"/>
              </a:solidFill>
              <a:latin typeface="Calibri"/>
              <a:ea typeface="Calibri"/>
              <a:cs typeface="Calibri"/>
              <a:sym typeface="Calibri"/>
            </a:endParaRPr>
          </a:p>
          <a:p>
            <a:pPr marL="0" lvl="0" indent="0" algn="ctr" rtl="0">
              <a:lnSpc>
                <a:spcPct val="100000"/>
              </a:lnSpc>
              <a:spcBef>
                <a:spcPts val="0"/>
              </a:spcBef>
              <a:spcAft>
                <a:spcPts val="0"/>
              </a:spcAft>
              <a:buSzPts val="935"/>
              <a:buNone/>
            </a:pPr>
            <a:r>
              <a:rPr lang="en" sz="1640" b="1">
                <a:solidFill>
                  <a:schemeClr val="dk2"/>
                </a:solidFill>
                <a:latin typeface="Calibri"/>
                <a:ea typeface="Calibri"/>
                <a:cs typeface="Calibri"/>
                <a:sym typeface="Calibri"/>
              </a:rPr>
              <a:t>Filiz Zeybek &amp;</a:t>
            </a:r>
            <a:endParaRPr sz="1640" b="1">
              <a:solidFill>
                <a:schemeClr val="dk2"/>
              </a:solidFill>
              <a:latin typeface="Calibri"/>
              <a:ea typeface="Calibri"/>
              <a:cs typeface="Calibri"/>
              <a:sym typeface="Calibri"/>
            </a:endParaRPr>
          </a:p>
          <a:p>
            <a:pPr marL="0" lvl="0" indent="0" algn="ctr" rtl="0">
              <a:lnSpc>
                <a:spcPct val="100000"/>
              </a:lnSpc>
              <a:spcBef>
                <a:spcPts val="0"/>
              </a:spcBef>
              <a:spcAft>
                <a:spcPts val="0"/>
              </a:spcAft>
              <a:buSzPts val="935"/>
              <a:buNone/>
            </a:pPr>
            <a:r>
              <a:rPr lang="en" sz="1640" b="1">
                <a:solidFill>
                  <a:schemeClr val="dk2"/>
                </a:solidFill>
                <a:latin typeface="Calibri"/>
                <a:ea typeface="Calibri"/>
                <a:cs typeface="Calibri"/>
                <a:sym typeface="Calibri"/>
              </a:rPr>
              <a:t> Deniz Ismailoff</a:t>
            </a:r>
            <a:endParaRPr sz="1640" b="1">
              <a:solidFill>
                <a:schemeClr val="dk2"/>
              </a:solidFill>
              <a:latin typeface="Calibri"/>
              <a:ea typeface="Calibri"/>
              <a:cs typeface="Calibri"/>
              <a:sym typeface="Calibri"/>
            </a:endParaRPr>
          </a:p>
        </p:txBody>
      </p:sp>
      <p:sp>
        <p:nvSpPr>
          <p:cNvPr id="69" name="Google Shape;69;p13"/>
          <p:cNvSpPr txBox="1"/>
          <p:nvPr/>
        </p:nvSpPr>
        <p:spPr>
          <a:xfrm rot="-1270827">
            <a:off x="-544001" y="460853"/>
            <a:ext cx="3531353" cy="4371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40" b="1">
                <a:solidFill>
                  <a:srgbClr val="6AA84F"/>
                </a:solidFill>
                <a:latin typeface="Calibri"/>
                <a:ea typeface="Calibri"/>
                <a:cs typeface="Calibri"/>
                <a:sym typeface="Calibri"/>
              </a:rPr>
              <a:t>August 18, 2021</a:t>
            </a:r>
            <a:endParaRPr b="1">
              <a:solidFill>
                <a:srgbClr val="6AA84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Social and Emotional Learning (SEL)</a:t>
            </a:r>
            <a:endParaRPr/>
          </a:p>
        </p:txBody>
      </p:sp>
      <p:sp>
        <p:nvSpPr>
          <p:cNvPr id="149" name="Google Shape;149;p22"/>
          <p:cNvSpPr txBox="1">
            <a:spLocks noGrp="1"/>
          </p:cNvSpPr>
          <p:nvPr>
            <p:ph type="body" idx="1"/>
          </p:nvPr>
        </p:nvSpPr>
        <p:spPr>
          <a:xfrm>
            <a:off x="311700" y="1850875"/>
            <a:ext cx="4863600" cy="30135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1600" b="1" i="1">
                <a:solidFill>
                  <a:srgbClr val="161616"/>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The Collaborative for Academic, Social, and Emotional Learning (CASEL)</a:t>
            </a:r>
            <a:endParaRPr sz="1600" b="1" i="1">
              <a:solidFill>
                <a:srgbClr val="202120"/>
              </a:solidFill>
              <a:latin typeface="Arial"/>
              <a:ea typeface="Arial"/>
              <a:cs typeface="Arial"/>
              <a:sym typeface="Arial"/>
            </a:endParaRPr>
          </a:p>
          <a:p>
            <a:pPr marL="0" lvl="0" indent="0" algn="l" rtl="0">
              <a:lnSpc>
                <a:spcPct val="105000"/>
              </a:lnSpc>
              <a:spcBef>
                <a:spcPts val="1200"/>
              </a:spcBef>
              <a:spcAft>
                <a:spcPts val="1200"/>
              </a:spcAft>
              <a:buNone/>
            </a:pPr>
            <a:r>
              <a:rPr lang="en" sz="1600" b="1">
                <a:solidFill>
                  <a:srgbClr val="202120"/>
                </a:solidFill>
                <a:latin typeface="Arial"/>
                <a:ea typeface="Arial"/>
                <a:cs typeface="Arial"/>
                <a:sym typeface="Arial"/>
              </a:rPr>
              <a:t>"Social and emotional learning (SEL) is 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a:t>
            </a:r>
            <a:endParaRPr sz="1900" b="1"/>
          </a:p>
        </p:txBody>
      </p:sp>
      <p:pic>
        <p:nvPicPr>
          <p:cNvPr id="150" name="Google Shape;150;p22"/>
          <p:cNvPicPr preferRelativeResize="0"/>
          <p:nvPr/>
        </p:nvPicPr>
        <p:blipFill>
          <a:blip r:embed="rId4">
            <a:alphaModFix/>
          </a:blip>
          <a:stretch>
            <a:fillRect/>
          </a:stretch>
        </p:blipFill>
        <p:spPr>
          <a:xfrm>
            <a:off x="5175225" y="1121925"/>
            <a:ext cx="3845249" cy="3742626"/>
          </a:xfrm>
          <a:prstGeom prst="rect">
            <a:avLst/>
          </a:prstGeom>
          <a:noFill/>
          <a:ln>
            <a:noFill/>
          </a:ln>
        </p:spPr>
      </p:pic>
      <p:sp>
        <p:nvSpPr>
          <p:cNvPr id="151" name="Google Shape;151;p22"/>
          <p:cNvSpPr txBox="1"/>
          <p:nvPr/>
        </p:nvSpPr>
        <p:spPr>
          <a:xfrm>
            <a:off x="307875" y="1121925"/>
            <a:ext cx="4264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u="sng">
                <a:latin typeface="Lato"/>
                <a:ea typeface="Lato"/>
                <a:cs typeface="Lato"/>
                <a:sym typeface="Lato"/>
              </a:rPr>
              <a:t>5 Competencies</a:t>
            </a:r>
            <a:endParaRPr sz="2000" b="1" u="sng">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311700" y="49950"/>
            <a:ext cx="8520600" cy="69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Social and Emotional Learning (SEL)</a:t>
            </a:r>
            <a:endParaRPr/>
          </a:p>
        </p:txBody>
      </p:sp>
      <p:sp>
        <p:nvSpPr>
          <p:cNvPr id="157" name="Google Shape;157;p23"/>
          <p:cNvSpPr txBox="1">
            <a:spLocks noGrp="1"/>
          </p:cNvSpPr>
          <p:nvPr>
            <p:ph type="body" idx="1"/>
          </p:nvPr>
        </p:nvSpPr>
        <p:spPr>
          <a:xfrm>
            <a:off x="3257925" y="3241850"/>
            <a:ext cx="5777400" cy="784500"/>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1350" b="1" u="sng">
                <a:solidFill>
                  <a:srgbClr val="0000FF"/>
                </a:solidFill>
                <a:highlight>
                  <a:schemeClr val="lt1"/>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5 Easy Social Emotional Learning Activities for Kids to do at Home</a:t>
            </a:r>
            <a:endParaRPr sz="2200" b="1">
              <a:solidFill>
                <a:srgbClr val="0000FF"/>
              </a:solidFill>
              <a:highlight>
                <a:schemeClr val="lt1"/>
              </a:highlight>
            </a:endParaRPr>
          </a:p>
          <a:p>
            <a:pPr marL="0" lvl="0" indent="0" algn="l" rtl="0">
              <a:lnSpc>
                <a:spcPct val="130000"/>
              </a:lnSpc>
              <a:spcBef>
                <a:spcPts val="1200"/>
              </a:spcBef>
              <a:spcAft>
                <a:spcPts val="0"/>
              </a:spcAft>
              <a:buNone/>
            </a:pPr>
            <a:r>
              <a:rPr lang="en" sz="1300" b="1" u="sng">
                <a:solidFill>
                  <a:srgbClr val="0000FF"/>
                </a:solidFill>
                <a:highlight>
                  <a:schemeClr val="lt1"/>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37 Social-Emotional Learning Activities and Games for Teachers and Students</a:t>
            </a:r>
            <a:endParaRPr sz="1300" b="1">
              <a:solidFill>
                <a:srgbClr val="0000FF"/>
              </a:solidFill>
              <a:highlight>
                <a:schemeClr val="lt1"/>
              </a:highlight>
              <a:latin typeface="Times New Roman"/>
              <a:ea typeface="Times New Roman"/>
              <a:cs typeface="Times New Roman"/>
              <a:sym typeface="Times New Roman"/>
            </a:endParaRPr>
          </a:p>
          <a:p>
            <a:pPr marL="0" lvl="0" indent="0" algn="l" rtl="0">
              <a:lnSpc>
                <a:spcPct val="105000"/>
              </a:lnSpc>
              <a:spcBef>
                <a:spcPts val="600"/>
              </a:spcBef>
              <a:spcAft>
                <a:spcPts val="1200"/>
              </a:spcAft>
              <a:buNone/>
            </a:pPr>
            <a:endParaRPr sz="2200" b="1">
              <a:solidFill>
                <a:srgbClr val="0000FF"/>
              </a:solidFill>
              <a:highlight>
                <a:schemeClr val="lt1"/>
              </a:highlight>
            </a:endParaRPr>
          </a:p>
        </p:txBody>
      </p:sp>
      <p:pic>
        <p:nvPicPr>
          <p:cNvPr id="158" name="Google Shape;158;p23" descr="Learn more at http://www.cfchildren.org/social-emotional-learning.&#10;&#10;What is SEL? Social-emotional learning (SEL) is the process of developing the self-awareness, self-control, and interpersonal skills that are vital for school, work, and life success.&#10;&#10;The creators of Second Step show what social-emotional skills are and the important role they play throughout our lives." title="Social-Emotional Learning: What Is SEL and Why SEL Matters">
            <a:hlinkClick r:id="rId5"/>
          </p:cNvPr>
          <p:cNvPicPr preferRelativeResize="0"/>
          <p:nvPr/>
        </p:nvPicPr>
        <p:blipFill>
          <a:blip r:embed="rId6">
            <a:alphaModFix/>
          </a:blip>
          <a:stretch>
            <a:fillRect/>
          </a:stretch>
        </p:blipFill>
        <p:spPr>
          <a:xfrm>
            <a:off x="94375" y="898038"/>
            <a:ext cx="3077900" cy="2492800"/>
          </a:xfrm>
          <a:prstGeom prst="rect">
            <a:avLst/>
          </a:prstGeom>
          <a:noFill/>
          <a:ln>
            <a:noFill/>
          </a:ln>
        </p:spPr>
      </p:pic>
      <p:pic>
        <p:nvPicPr>
          <p:cNvPr id="159" name="Google Shape;159;p23"/>
          <p:cNvPicPr preferRelativeResize="0"/>
          <p:nvPr/>
        </p:nvPicPr>
        <p:blipFill>
          <a:blip r:embed="rId7">
            <a:alphaModFix/>
          </a:blip>
          <a:stretch>
            <a:fillRect/>
          </a:stretch>
        </p:blipFill>
        <p:spPr>
          <a:xfrm>
            <a:off x="3586075" y="785625"/>
            <a:ext cx="4726974" cy="2177538"/>
          </a:xfrm>
          <a:prstGeom prst="rect">
            <a:avLst/>
          </a:prstGeom>
          <a:noFill/>
          <a:ln>
            <a:noFill/>
          </a:ln>
        </p:spPr>
      </p:pic>
      <p:sp>
        <p:nvSpPr>
          <p:cNvPr id="160" name="Google Shape;160;p23"/>
          <p:cNvSpPr txBox="1"/>
          <p:nvPr/>
        </p:nvSpPr>
        <p:spPr>
          <a:xfrm>
            <a:off x="398450" y="4125775"/>
            <a:ext cx="7914600" cy="908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900">
              <a:latin typeface="Georgia"/>
              <a:ea typeface="Georgia"/>
              <a:cs typeface="Georgia"/>
              <a:sym typeface="Georgia"/>
            </a:endParaRPr>
          </a:p>
          <a:p>
            <a:pPr marL="0" lvl="0" indent="0" algn="ctr" rtl="0">
              <a:spcBef>
                <a:spcPts val="0"/>
              </a:spcBef>
              <a:spcAft>
                <a:spcPts val="0"/>
              </a:spcAft>
              <a:buNone/>
            </a:pPr>
            <a:r>
              <a:rPr lang="en" b="1">
                <a:latin typeface="Georgia"/>
                <a:ea typeface="Georgia"/>
                <a:cs typeface="Georgia"/>
                <a:sym typeface="Georgia"/>
              </a:rPr>
              <a:t>Are you socially and emotionally </a:t>
            </a:r>
            <a:endParaRPr b="1">
              <a:latin typeface="Georgia"/>
              <a:ea typeface="Georgia"/>
              <a:cs typeface="Georgia"/>
              <a:sym typeface="Georgia"/>
            </a:endParaRPr>
          </a:p>
          <a:p>
            <a:pPr marL="0" lvl="0" indent="0" algn="ctr" rtl="0">
              <a:spcBef>
                <a:spcPts val="0"/>
              </a:spcBef>
              <a:spcAft>
                <a:spcPts val="0"/>
              </a:spcAft>
              <a:buNone/>
            </a:pPr>
            <a:r>
              <a:rPr lang="en" b="1">
                <a:latin typeface="Georgia"/>
                <a:ea typeface="Georgia"/>
                <a:cs typeface="Georgia"/>
                <a:sym typeface="Georgia"/>
              </a:rPr>
              <a:t>aware of your own emotions? actions?</a:t>
            </a:r>
            <a:endParaRPr sz="1600" b="1">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311700" y="181100"/>
            <a:ext cx="8520600" cy="688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u="sng">
                <a:solidFill>
                  <a:schemeClr val="hlink"/>
                </a:solidFill>
                <a:hlinkClick r:id="rId3"/>
              </a:rPr>
              <a:t>Pygmalion Effect</a:t>
            </a:r>
            <a:endParaRPr/>
          </a:p>
        </p:txBody>
      </p:sp>
      <p:sp>
        <p:nvSpPr>
          <p:cNvPr id="166" name="Google Shape;166;p2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7" name="Google Shape;167;p24"/>
          <p:cNvPicPr preferRelativeResize="0"/>
          <p:nvPr/>
        </p:nvPicPr>
        <p:blipFill>
          <a:blip r:embed="rId4">
            <a:alphaModFix/>
          </a:blip>
          <a:stretch>
            <a:fillRect/>
          </a:stretch>
        </p:blipFill>
        <p:spPr>
          <a:xfrm>
            <a:off x="4314213" y="996063"/>
            <a:ext cx="4235176" cy="3799774"/>
          </a:xfrm>
          <a:prstGeom prst="rect">
            <a:avLst/>
          </a:prstGeom>
          <a:noFill/>
          <a:ln>
            <a:noFill/>
          </a:ln>
        </p:spPr>
      </p:pic>
      <p:pic>
        <p:nvPicPr>
          <p:cNvPr id="168" name="Google Shape;168;p24"/>
          <p:cNvPicPr preferRelativeResize="0"/>
          <p:nvPr/>
        </p:nvPicPr>
        <p:blipFill>
          <a:blip r:embed="rId5">
            <a:alphaModFix/>
          </a:blip>
          <a:stretch>
            <a:fillRect/>
          </a:stretch>
        </p:blipFill>
        <p:spPr>
          <a:xfrm>
            <a:off x="459783" y="1417803"/>
            <a:ext cx="3181967" cy="3150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25"/>
          <p:cNvSpPr txBox="1"/>
          <p:nvPr/>
        </p:nvSpPr>
        <p:spPr>
          <a:xfrm>
            <a:off x="3700800" y="713575"/>
            <a:ext cx="52482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Georgia"/>
                <a:ea typeface="Georgia"/>
                <a:cs typeface="Georgia"/>
                <a:sym typeface="Georgia"/>
              </a:rPr>
              <a:t>“When we strive to be self-aware and responsible and to practice self-control, when we value building and maintaining relationships with others, when we accept others without intentional bias or judgment, and when we take care of our own social and emotional wellbeing, our students will be more inclined to listen, learn, and emulate these actions.”</a:t>
            </a:r>
            <a:r>
              <a:rPr lang="en" sz="2000" b="1">
                <a:latin typeface="Lato"/>
                <a:ea typeface="Lato"/>
                <a:cs typeface="Lato"/>
                <a:sym typeface="Lato"/>
              </a:rPr>
              <a:t> </a:t>
            </a:r>
            <a:endParaRPr sz="2000" b="1">
              <a:latin typeface="Lato"/>
              <a:ea typeface="Lato"/>
              <a:cs typeface="Lato"/>
              <a:sym typeface="Lato"/>
            </a:endParaRPr>
          </a:p>
          <a:p>
            <a:pPr marL="0" lvl="0" indent="0" algn="l" rtl="0">
              <a:spcBef>
                <a:spcPts val="0"/>
              </a:spcBef>
              <a:spcAft>
                <a:spcPts val="0"/>
              </a:spcAft>
              <a:buNone/>
            </a:pPr>
            <a:r>
              <a:rPr lang="en" sz="2000" b="1">
                <a:latin typeface="Lato"/>
                <a:ea typeface="Lato"/>
                <a:cs typeface="Lato"/>
                <a:sym typeface="Lato"/>
              </a:rPr>
              <a:t>	</a:t>
            </a:r>
            <a:endParaRPr sz="2200" b="1">
              <a:latin typeface="Lato"/>
              <a:ea typeface="Lato"/>
              <a:cs typeface="Lato"/>
              <a:sym typeface="Lato"/>
            </a:endParaRPr>
          </a:p>
        </p:txBody>
      </p:sp>
      <p:sp>
        <p:nvSpPr>
          <p:cNvPr id="174" name="Google Shape;174;p25"/>
          <p:cNvSpPr txBox="1"/>
          <p:nvPr/>
        </p:nvSpPr>
        <p:spPr>
          <a:xfrm>
            <a:off x="1240375" y="713575"/>
            <a:ext cx="649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75" name="Google Shape;175;p25"/>
          <p:cNvSpPr txBox="1"/>
          <p:nvPr/>
        </p:nvSpPr>
        <p:spPr>
          <a:xfrm>
            <a:off x="1240375" y="62725"/>
            <a:ext cx="6600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Lato"/>
                <a:ea typeface="Lato"/>
                <a:cs typeface="Lato"/>
                <a:sym typeface="Lato"/>
              </a:rPr>
              <a:t>	</a:t>
            </a:r>
            <a:r>
              <a:rPr lang="en" sz="2000" b="1">
                <a:latin typeface="Georgia"/>
                <a:ea typeface="Georgia"/>
                <a:cs typeface="Georgia"/>
                <a:sym typeface="Georgia"/>
              </a:rPr>
              <a:t>  </a:t>
            </a:r>
            <a:r>
              <a:rPr lang="en" sz="2200" b="1">
                <a:latin typeface="Georgia"/>
                <a:ea typeface="Georgia"/>
                <a:cs typeface="Georgia"/>
                <a:sym typeface="Georgia"/>
              </a:rPr>
              <a:t>MINDFULNESS BEGINS WITH YOU</a:t>
            </a:r>
            <a:endParaRPr>
              <a:latin typeface="Georgia"/>
              <a:ea typeface="Georgia"/>
              <a:cs typeface="Georgia"/>
              <a:sym typeface="Georgia"/>
            </a:endParaRPr>
          </a:p>
        </p:txBody>
      </p:sp>
      <p:pic>
        <p:nvPicPr>
          <p:cNvPr id="176" name="Google Shape;176;p25"/>
          <p:cNvPicPr preferRelativeResize="0"/>
          <p:nvPr/>
        </p:nvPicPr>
        <p:blipFill>
          <a:blip r:embed="rId4">
            <a:alphaModFix/>
          </a:blip>
          <a:stretch>
            <a:fillRect/>
          </a:stretch>
        </p:blipFill>
        <p:spPr>
          <a:xfrm>
            <a:off x="7461100" y="3497650"/>
            <a:ext cx="523197" cy="523197"/>
          </a:xfrm>
          <a:prstGeom prst="rect">
            <a:avLst/>
          </a:prstGeom>
          <a:noFill/>
          <a:ln>
            <a:noFill/>
          </a:ln>
        </p:spPr>
      </p:pic>
      <p:pic>
        <p:nvPicPr>
          <p:cNvPr id="177" name="Google Shape;177;p25"/>
          <p:cNvPicPr preferRelativeResize="0"/>
          <p:nvPr/>
        </p:nvPicPr>
        <p:blipFill>
          <a:blip r:embed="rId5">
            <a:alphaModFix/>
          </a:blip>
          <a:stretch>
            <a:fillRect/>
          </a:stretch>
        </p:blipFill>
        <p:spPr>
          <a:xfrm flipH="1">
            <a:off x="3168307" y="1424725"/>
            <a:ext cx="201168" cy="2011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311700" y="372725"/>
            <a:ext cx="8520600" cy="64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u="sng">
                <a:solidFill>
                  <a:schemeClr val="accent6"/>
                </a:solidFill>
                <a:hlinkClick r:id="rId4">
                  <a:extLst>
                    <a:ext uri="{A12FA001-AC4F-418D-AE19-62706E023703}">
                      <ahyp:hlinkClr xmlns:ahyp="http://schemas.microsoft.com/office/drawing/2018/hyperlinkcolor" val="tx"/>
                    </a:ext>
                  </a:extLst>
                </a:hlinkClick>
              </a:rPr>
              <a:t>Thank You!</a:t>
            </a:r>
            <a:endParaRPr>
              <a:solidFill>
                <a:schemeClr val="accent6"/>
              </a:solidFill>
            </a:endParaRPr>
          </a:p>
        </p:txBody>
      </p:sp>
      <p:sp>
        <p:nvSpPr>
          <p:cNvPr id="183" name="Google Shape;183;p26"/>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4"/>
          <p:cNvPicPr preferRelativeResize="0"/>
          <p:nvPr/>
        </p:nvPicPr>
        <p:blipFill>
          <a:blip r:embed="rId3">
            <a:alphaModFix/>
          </a:blip>
          <a:stretch>
            <a:fillRect/>
          </a:stretch>
        </p:blipFill>
        <p:spPr>
          <a:xfrm>
            <a:off x="1343975" y="259977"/>
            <a:ext cx="2320925" cy="3666125"/>
          </a:xfrm>
          <a:prstGeom prst="rect">
            <a:avLst/>
          </a:prstGeom>
          <a:solidFill>
            <a:srgbClr val="0070C0"/>
          </a:solidFill>
          <a:ln>
            <a:noFill/>
          </a:ln>
        </p:spPr>
      </p:pic>
      <p:pic>
        <p:nvPicPr>
          <p:cNvPr id="75" name="Google Shape;75;p14"/>
          <p:cNvPicPr preferRelativeResize="0"/>
          <p:nvPr/>
        </p:nvPicPr>
        <p:blipFill>
          <a:blip r:embed="rId4">
            <a:alphaModFix/>
          </a:blip>
          <a:stretch>
            <a:fillRect/>
          </a:stretch>
        </p:blipFill>
        <p:spPr>
          <a:xfrm>
            <a:off x="5649828" y="188350"/>
            <a:ext cx="2501976" cy="3594225"/>
          </a:xfrm>
          <a:prstGeom prst="rect">
            <a:avLst/>
          </a:prstGeom>
          <a:noFill/>
          <a:ln>
            <a:noFill/>
          </a:ln>
        </p:spPr>
      </p:pic>
      <p:sp>
        <p:nvSpPr>
          <p:cNvPr id="76" name="Google Shape;76;p14"/>
          <p:cNvSpPr txBox="1"/>
          <p:nvPr/>
        </p:nvSpPr>
        <p:spPr>
          <a:xfrm>
            <a:off x="1108150" y="4007475"/>
            <a:ext cx="30846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Middle School Administrator </a:t>
            </a:r>
            <a:endParaRPr sz="1800" b="1">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in Passaic,  New Jersey</a:t>
            </a:r>
            <a:endParaRPr sz="1800" b="1">
              <a:solidFill>
                <a:schemeClr val="dk1"/>
              </a:solidFill>
              <a:latin typeface="Calibri"/>
              <a:ea typeface="Calibri"/>
              <a:cs typeface="Calibri"/>
              <a:sym typeface="Calibri"/>
            </a:endParaRPr>
          </a:p>
          <a:p>
            <a:pPr marL="0" lvl="0" indent="0" algn="ctr" rtl="0">
              <a:spcBef>
                <a:spcPts val="0"/>
              </a:spcBef>
              <a:spcAft>
                <a:spcPts val="0"/>
              </a:spcAft>
              <a:buNone/>
            </a:pPr>
            <a:endParaRPr>
              <a:latin typeface="Lato"/>
              <a:ea typeface="Lato"/>
              <a:cs typeface="Lato"/>
              <a:sym typeface="Lato"/>
            </a:endParaRPr>
          </a:p>
        </p:txBody>
      </p:sp>
      <p:sp>
        <p:nvSpPr>
          <p:cNvPr id="77" name="Google Shape;77;p14"/>
          <p:cNvSpPr txBox="1"/>
          <p:nvPr/>
        </p:nvSpPr>
        <p:spPr>
          <a:xfrm>
            <a:off x="5413425" y="3818525"/>
            <a:ext cx="30846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Special Education Teacher in an Inclusion Classroom in Teaneck, New Jersey</a:t>
            </a:r>
            <a:endParaRPr sz="1800" b="1">
              <a:solidFill>
                <a:schemeClr val="dk1"/>
              </a:solidFill>
              <a:latin typeface="Calibri"/>
              <a:ea typeface="Calibri"/>
              <a:cs typeface="Calibri"/>
              <a:sym typeface="Calibri"/>
            </a:endParaRPr>
          </a:p>
          <a:p>
            <a:pPr marL="0" lvl="0" indent="0" algn="ctr" rtl="0">
              <a:spcBef>
                <a:spcPts val="0"/>
              </a:spcBef>
              <a:spcAft>
                <a:spcPts val="0"/>
              </a:spcAft>
              <a:buNone/>
            </a:pPr>
            <a:endParaRPr sz="1800" b="1">
              <a:solidFill>
                <a:schemeClr val="dk1"/>
              </a:solidFill>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Agenda </a:t>
            </a:r>
            <a:endParaRPr/>
          </a:p>
        </p:txBody>
      </p:sp>
      <p:sp>
        <p:nvSpPr>
          <p:cNvPr id="83" name="Google Shape;83;p15"/>
          <p:cNvSpPr txBox="1">
            <a:spLocks noGrp="1"/>
          </p:cNvSpPr>
          <p:nvPr>
            <p:ph type="body" idx="1"/>
          </p:nvPr>
        </p:nvSpPr>
        <p:spPr>
          <a:xfrm>
            <a:off x="311700" y="1417800"/>
            <a:ext cx="8520600" cy="299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43"/>
              <a:t>1.</a:t>
            </a:r>
            <a:r>
              <a:rPr lang="en" sz="2335"/>
              <a:t> What is mindfulness? Why is it important?</a:t>
            </a:r>
            <a:endParaRPr sz="2335"/>
          </a:p>
          <a:p>
            <a:pPr marL="0" lvl="0" indent="0" algn="l" rtl="0">
              <a:spcBef>
                <a:spcPts val="1200"/>
              </a:spcBef>
              <a:spcAft>
                <a:spcPts val="0"/>
              </a:spcAft>
              <a:buNone/>
            </a:pPr>
            <a:r>
              <a:rPr lang="en" sz="2335"/>
              <a:t>2. What is SEL? Why does it belong in the classroom?</a:t>
            </a:r>
            <a:endParaRPr sz="2335"/>
          </a:p>
          <a:p>
            <a:pPr marL="0" lvl="0" indent="0" algn="l" rtl="0">
              <a:spcBef>
                <a:spcPts val="1200"/>
              </a:spcBef>
              <a:spcAft>
                <a:spcPts val="0"/>
              </a:spcAft>
              <a:buNone/>
            </a:pPr>
            <a:r>
              <a:rPr lang="en" sz="2335"/>
              <a:t>3. Growth mindset and well-being</a:t>
            </a:r>
            <a:endParaRPr sz="2335"/>
          </a:p>
          <a:p>
            <a:pPr marL="0" lvl="0" indent="0" algn="l" rtl="0">
              <a:spcBef>
                <a:spcPts val="1200"/>
              </a:spcBef>
              <a:spcAft>
                <a:spcPts val="0"/>
              </a:spcAft>
              <a:buNone/>
            </a:pPr>
            <a:r>
              <a:rPr lang="en" sz="2335"/>
              <a:t>4. Activities and Resources</a:t>
            </a:r>
            <a:endParaRPr sz="2335"/>
          </a:p>
          <a:p>
            <a:pPr marL="0" lvl="0" indent="0" algn="l" rtl="0">
              <a:spcBef>
                <a:spcPts val="1200"/>
              </a:spcBef>
              <a:spcAft>
                <a:spcPts val="0"/>
              </a:spcAft>
              <a:buNone/>
            </a:pPr>
            <a:r>
              <a:rPr lang="en" sz="2335"/>
              <a:t>5. Q &amp; A</a:t>
            </a:r>
            <a:endParaRPr sz="2335"/>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84" name="Google Shape;84;p15"/>
          <p:cNvSpPr txBox="1"/>
          <p:nvPr/>
        </p:nvSpPr>
        <p:spPr>
          <a:xfrm>
            <a:off x="522725" y="3826250"/>
            <a:ext cx="7108800" cy="123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latin typeface="Lato"/>
                <a:ea typeface="Lato"/>
                <a:cs typeface="Lato"/>
                <a:sym typeface="Lato"/>
              </a:rPr>
              <a:t>HouseKeeping</a:t>
            </a:r>
            <a:endParaRPr b="1" u="sng">
              <a:latin typeface="Lato"/>
              <a:ea typeface="Lato"/>
              <a:cs typeface="Lato"/>
              <a:sym typeface="Lato"/>
            </a:endParaRPr>
          </a:p>
          <a:p>
            <a:pPr marL="0" lvl="0" indent="0" algn="l" rtl="0">
              <a:spcBef>
                <a:spcPts val="0"/>
              </a:spcBef>
              <a:spcAft>
                <a:spcPts val="0"/>
              </a:spcAft>
              <a:buNone/>
            </a:pPr>
            <a:endParaRPr>
              <a:solidFill>
                <a:srgbClr val="161616"/>
              </a:solidFill>
              <a:latin typeface="Lato"/>
              <a:ea typeface="Lato"/>
              <a:cs typeface="Lato"/>
              <a:sym typeface="Lato"/>
            </a:endParaRPr>
          </a:p>
          <a:p>
            <a:pPr marL="0" lvl="0" indent="0" algn="l" rtl="0">
              <a:lnSpc>
                <a:spcPct val="115000"/>
              </a:lnSpc>
              <a:spcBef>
                <a:spcPts val="0"/>
              </a:spcBef>
              <a:spcAft>
                <a:spcPts val="0"/>
              </a:spcAft>
              <a:buNone/>
            </a:pPr>
            <a:r>
              <a:rPr lang="en">
                <a:solidFill>
                  <a:srgbClr val="161616"/>
                </a:solidFill>
                <a:latin typeface="Lato"/>
                <a:ea typeface="Lato"/>
                <a:cs typeface="Lato"/>
                <a:sym typeface="Lato"/>
              </a:rPr>
              <a:t>YES – chat is open for your thoughts, feedback, questions and contributions</a:t>
            </a:r>
            <a:endParaRPr>
              <a:solidFill>
                <a:srgbClr val="161616"/>
              </a:solidFill>
              <a:latin typeface="Lato"/>
              <a:ea typeface="Lato"/>
              <a:cs typeface="Lato"/>
              <a:sym typeface="Lato"/>
            </a:endParaRPr>
          </a:p>
          <a:p>
            <a:pPr marL="0" lvl="0" indent="0" algn="l" rtl="0">
              <a:lnSpc>
                <a:spcPct val="115000"/>
              </a:lnSpc>
              <a:spcBef>
                <a:spcPts val="1200"/>
              </a:spcBef>
              <a:spcAft>
                <a:spcPts val="1200"/>
              </a:spcAft>
              <a:buNone/>
            </a:pPr>
            <a:endParaRPr>
              <a:latin typeface="Lato"/>
              <a:ea typeface="Lato"/>
              <a:cs typeface="Lato"/>
              <a:sym typeface="Lato"/>
            </a:endParaRPr>
          </a:p>
        </p:txBody>
      </p:sp>
      <p:pic>
        <p:nvPicPr>
          <p:cNvPr id="85" name="Google Shape;85;p15"/>
          <p:cNvPicPr preferRelativeResize="0"/>
          <p:nvPr/>
        </p:nvPicPr>
        <p:blipFill>
          <a:blip r:embed="rId3">
            <a:alphaModFix/>
          </a:blip>
          <a:stretch>
            <a:fillRect/>
          </a:stretch>
        </p:blipFill>
        <p:spPr>
          <a:xfrm>
            <a:off x="5201200" y="2372375"/>
            <a:ext cx="2857500" cy="1600200"/>
          </a:xfrm>
          <a:prstGeom prst="rect">
            <a:avLst/>
          </a:prstGeom>
          <a:noFill/>
          <a:ln>
            <a:noFill/>
          </a:ln>
          <a:effectLst>
            <a:outerShdw blurRad="657225" dist="371475" dir="9480000" algn="bl" rotWithShape="0">
              <a:schemeClr val="lt1">
                <a:alpha val="26000"/>
              </a:scheme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Working Norms</a:t>
            </a:r>
            <a:endParaRPr/>
          </a:p>
        </p:txBody>
      </p:sp>
      <p:sp>
        <p:nvSpPr>
          <p:cNvPr id="91" name="Google Shape;91;p16"/>
          <p:cNvSpPr txBox="1">
            <a:spLocks noGrp="1"/>
          </p:cNvSpPr>
          <p:nvPr>
            <p:ph type="body" idx="1"/>
          </p:nvPr>
        </p:nvSpPr>
        <p:spPr>
          <a:xfrm>
            <a:off x="311700" y="1017725"/>
            <a:ext cx="8520600" cy="39795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endParaRPr sz="2374"/>
          </a:p>
          <a:p>
            <a:pPr marL="0" lvl="0" indent="0" algn="l" rtl="0">
              <a:spcBef>
                <a:spcPts val="1200"/>
              </a:spcBef>
              <a:spcAft>
                <a:spcPts val="0"/>
              </a:spcAft>
              <a:buNone/>
            </a:pPr>
            <a:endParaRPr sz="4456"/>
          </a:p>
          <a:p>
            <a:pPr marL="0" lvl="0" indent="0" algn="l" rtl="0">
              <a:spcBef>
                <a:spcPts val="1200"/>
              </a:spcBef>
              <a:spcAft>
                <a:spcPts val="0"/>
              </a:spcAft>
              <a:buNone/>
            </a:pPr>
            <a:r>
              <a:rPr lang="en" sz="4456"/>
              <a:t>• Be fully present</a:t>
            </a:r>
            <a:endParaRPr sz="4456"/>
          </a:p>
          <a:p>
            <a:pPr marL="0" lvl="0" indent="0" algn="l" rtl="0">
              <a:spcBef>
                <a:spcPts val="1200"/>
              </a:spcBef>
              <a:spcAft>
                <a:spcPts val="0"/>
              </a:spcAft>
              <a:buNone/>
            </a:pPr>
            <a:r>
              <a:rPr lang="en" sz="4456"/>
              <a:t>• Be respectful – “One mic” – one voice; it’s okay to disagree</a:t>
            </a:r>
            <a:endParaRPr sz="4456"/>
          </a:p>
          <a:p>
            <a:pPr marL="0" lvl="0" indent="0" algn="l" rtl="0">
              <a:spcBef>
                <a:spcPts val="1200"/>
              </a:spcBef>
              <a:spcAft>
                <a:spcPts val="0"/>
              </a:spcAft>
              <a:buNone/>
            </a:pPr>
            <a:r>
              <a:rPr lang="en" sz="4456"/>
              <a:t>• Be candid – speak our truth; use “I” messages</a:t>
            </a:r>
            <a:endParaRPr sz="4456"/>
          </a:p>
          <a:p>
            <a:pPr marL="0" lvl="0" indent="0" algn="l" rtl="0">
              <a:spcBef>
                <a:spcPts val="1200"/>
              </a:spcBef>
              <a:spcAft>
                <a:spcPts val="0"/>
              </a:spcAft>
              <a:buNone/>
            </a:pPr>
            <a:r>
              <a:rPr lang="en" sz="4456"/>
              <a:t>• Be mindful of impact</a:t>
            </a:r>
            <a:endParaRPr sz="4456"/>
          </a:p>
          <a:p>
            <a:pPr marL="0" lvl="0" indent="0" algn="l" rtl="0">
              <a:spcBef>
                <a:spcPts val="1200"/>
              </a:spcBef>
              <a:spcAft>
                <a:spcPts val="0"/>
              </a:spcAft>
              <a:buNone/>
            </a:pPr>
            <a:r>
              <a:rPr lang="en" sz="4456"/>
              <a:t>• Be comfortable</a:t>
            </a:r>
            <a:endParaRPr sz="4456"/>
          </a:p>
          <a:p>
            <a:pPr marL="0" lvl="0" indent="0" algn="l" rtl="0">
              <a:spcBef>
                <a:spcPts val="1200"/>
              </a:spcBef>
              <a:spcAft>
                <a:spcPts val="0"/>
              </a:spcAft>
              <a:buNone/>
            </a:pPr>
            <a:r>
              <a:rPr lang="en" sz="4456"/>
              <a:t>• Be safe</a:t>
            </a:r>
            <a:endParaRPr sz="4456"/>
          </a:p>
          <a:p>
            <a:pPr marL="0" lvl="0" indent="0" algn="l" rtl="0">
              <a:spcBef>
                <a:spcPts val="1200"/>
              </a:spcBef>
              <a:spcAft>
                <a:spcPts val="1200"/>
              </a:spcAft>
              <a:buNone/>
            </a:pPr>
            <a:endParaRPr/>
          </a:p>
        </p:txBody>
      </p:sp>
      <p:pic>
        <p:nvPicPr>
          <p:cNvPr id="92" name="Google Shape;92;p16"/>
          <p:cNvPicPr preferRelativeResize="0"/>
          <p:nvPr/>
        </p:nvPicPr>
        <p:blipFill>
          <a:blip r:embed="rId3">
            <a:alphaModFix/>
          </a:blip>
          <a:stretch>
            <a:fillRect/>
          </a:stretch>
        </p:blipFill>
        <p:spPr>
          <a:xfrm>
            <a:off x="6020088" y="2671063"/>
            <a:ext cx="2143125" cy="2143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p:nvPr/>
        </p:nvSpPr>
        <p:spPr>
          <a:xfrm>
            <a:off x="935250" y="873275"/>
            <a:ext cx="7073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chemeClr val="dk1"/>
                </a:solidFill>
                <a:latin typeface="Calibri"/>
                <a:ea typeface="Calibri"/>
                <a:cs typeface="Calibri"/>
                <a:sym typeface="Calibri"/>
              </a:rPr>
              <a:t>Which Emoji Best Describes You How You Feel Now? </a:t>
            </a:r>
            <a:endParaRPr sz="2500" b="1">
              <a:solidFill>
                <a:schemeClr val="dk1"/>
              </a:solidFill>
              <a:latin typeface="Calibri"/>
              <a:ea typeface="Calibri"/>
              <a:cs typeface="Calibri"/>
              <a:sym typeface="Calibri"/>
            </a:endParaRPr>
          </a:p>
        </p:txBody>
      </p:sp>
      <p:pic>
        <p:nvPicPr>
          <p:cNvPr id="98" name="Google Shape;98;p17"/>
          <p:cNvPicPr preferRelativeResize="0"/>
          <p:nvPr/>
        </p:nvPicPr>
        <p:blipFill>
          <a:blip r:embed="rId3">
            <a:alphaModFix/>
          </a:blip>
          <a:stretch>
            <a:fillRect/>
          </a:stretch>
        </p:blipFill>
        <p:spPr>
          <a:xfrm>
            <a:off x="2016275" y="1887650"/>
            <a:ext cx="1538050" cy="1549445"/>
          </a:xfrm>
          <a:prstGeom prst="rect">
            <a:avLst/>
          </a:prstGeom>
          <a:noFill/>
          <a:ln>
            <a:noFill/>
          </a:ln>
        </p:spPr>
      </p:pic>
      <p:pic>
        <p:nvPicPr>
          <p:cNvPr id="99" name="Google Shape;99;p17"/>
          <p:cNvPicPr preferRelativeResize="0"/>
          <p:nvPr/>
        </p:nvPicPr>
        <p:blipFill>
          <a:blip r:embed="rId4">
            <a:alphaModFix/>
          </a:blip>
          <a:stretch>
            <a:fillRect/>
          </a:stretch>
        </p:blipFill>
        <p:spPr>
          <a:xfrm>
            <a:off x="3762575" y="1887650"/>
            <a:ext cx="1618828" cy="1549450"/>
          </a:xfrm>
          <a:prstGeom prst="rect">
            <a:avLst/>
          </a:prstGeom>
          <a:noFill/>
          <a:ln>
            <a:noFill/>
          </a:ln>
        </p:spPr>
      </p:pic>
      <p:pic>
        <p:nvPicPr>
          <p:cNvPr id="100" name="Google Shape;100;p17"/>
          <p:cNvPicPr preferRelativeResize="0"/>
          <p:nvPr/>
        </p:nvPicPr>
        <p:blipFill>
          <a:blip r:embed="rId5">
            <a:alphaModFix/>
          </a:blip>
          <a:stretch>
            <a:fillRect/>
          </a:stretch>
        </p:blipFill>
        <p:spPr>
          <a:xfrm>
            <a:off x="7243200" y="1875875"/>
            <a:ext cx="1655172" cy="1573000"/>
          </a:xfrm>
          <a:prstGeom prst="rect">
            <a:avLst/>
          </a:prstGeom>
          <a:noFill/>
          <a:ln>
            <a:noFill/>
          </a:ln>
        </p:spPr>
      </p:pic>
      <p:pic>
        <p:nvPicPr>
          <p:cNvPr id="101" name="Google Shape;101;p17"/>
          <p:cNvPicPr preferRelativeResize="0"/>
          <p:nvPr/>
        </p:nvPicPr>
        <p:blipFill>
          <a:blip r:embed="rId6">
            <a:alphaModFix/>
          </a:blip>
          <a:stretch>
            <a:fillRect/>
          </a:stretch>
        </p:blipFill>
        <p:spPr>
          <a:xfrm>
            <a:off x="5543275" y="1887650"/>
            <a:ext cx="1538050" cy="1549450"/>
          </a:xfrm>
          <a:prstGeom prst="rect">
            <a:avLst/>
          </a:prstGeom>
          <a:noFill/>
          <a:ln>
            <a:noFill/>
          </a:ln>
        </p:spPr>
      </p:pic>
      <p:pic>
        <p:nvPicPr>
          <p:cNvPr id="102" name="Google Shape;102;p17"/>
          <p:cNvPicPr preferRelativeResize="0"/>
          <p:nvPr/>
        </p:nvPicPr>
        <p:blipFill>
          <a:blip r:embed="rId7">
            <a:alphaModFix/>
          </a:blip>
          <a:stretch>
            <a:fillRect/>
          </a:stretch>
        </p:blipFill>
        <p:spPr>
          <a:xfrm>
            <a:off x="293000" y="1875875"/>
            <a:ext cx="1515023" cy="1549450"/>
          </a:xfrm>
          <a:prstGeom prst="rect">
            <a:avLst/>
          </a:prstGeom>
          <a:noFill/>
          <a:ln>
            <a:noFill/>
          </a:ln>
        </p:spPr>
      </p:pic>
      <p:sp>
        <p:nvSpPr>
          <p:cNvPr id="103" name="Google Shape;103;p17"/>
          <p:cNvSpPr txBox="1"/>
          <p:nvPr/>
        </p:nvSpPr>
        <p:spPr>
          <a:xfrm>
            <a:off x="816925" y="3619850"/>
            <a:ext cx="6507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a:solidFill>
                  <a:srgbClr val="FFFFFF"/>
                </a:solidFill>
                <a:highlight>
                  <a:srgbClr val="E06666"/>
                </a:highlight>
                <a:latin typeface="Verdana"/>
                <a:ea typeface="Verdana"/>
                <a:cs typeface="Verdana"/>
                <a:sym typeface="Verdana"/>
              </a:rPr>
              <a:t>1</a:t>
            </a:r>
            <a:endParaRPr sz="3500" b="1">
              <a:solidFill>
                <a:srgbClr val="FFFFFF"/>
              </a:solidFill>
              <a:highlight>
                <a:srgbClr val="E06666"/>
              </a:highlight>
              <a:latin typeface="Verdana"/>
              <a:ea typeface="Verdana"/>
              <a:cs typeface="Verdana"/>
              <a:sym typeface="Verdana"/>
            </a:endParaRPr>
          </a:p>
        </p:txBody>
      </p:sp>
      <p:sp>
        <p:nvSpPr>
          <p:cNvPr id="104" name="Google Shape;104;p17"/>
          <p:cNvSpPr txBox="1"/>
          <p:nvPr/>
        </p:nvSpPr>
        <p:spPr>
          <a:xfrm>
            <a:off x="152400" y="1524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05" name="Google Shape;105;p17"/>
          <p:cNvSpPr txBox="1"/>
          <p:nvPr/>
        </p:nvSpPr>
        <p:spPr>
          <a:xfrm>
            <a:off x="2645200" y="3619850"/>
            <a:ext cx="4287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a:solidFill>
                  <a:srgbClr val="FFFFFF"/>
                </a:solidFill>
                <a:highlight>
                  <a:srgbClr val="E06666"/>
                </a:highlight>
                <a:latin typeface="Verdana"/>
                <a:ea typeface="Verdana"/>
                <a:cs typeface="Verdana"/>
                <a:sym typeface="Verdana"/>
              </a:rPr>
              <a:t>2</a:t>
            </a:r>
            <a:endParaRPr sz="3500" b="1">
              <a:solidFill>
                <a:srgbClr val="FFFFFF"/>
              </a:solidFill>
              <a:highlight>
                <a:srgbClr val="E06666"/>
              </a:highlight>
              <a:latin typeface="Verdana"/>
              <a:ea typeface="Verdana"/>
              <a:cs typeface="Verdana"/>
              <a:sym typeface="Verdana"/>
            </a:endParaRPr>
          </a:p>
        </p:txBody>
      </p:sp>
      <p:sp>
        <p:nvSpPr>
          <p:cNvPr id="106" name="Google Shape;106;p17"/>
          <p:cNvSpPr txBox="1"/>
          <p:nvPr/>
        </p:nvSpPr>
        <p:spPr>
          <a:xfrm>
            <a:off x="6056250" y="3619850"/>
            <a:ext cx="5121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a:solidFill>
                  <a:srgbClr val="FFFFFF"/>
                </a:solidFill>
                <a:highlight>
                  <a:srgbClr val="E06666"/>
                </a:highlight>
                <a:latin typeface="Verdana"/>
                <a:ea typeface="Verdana"/>
                <a:cs typeface="Verdana"/>
                <a:sym typeface="Verdana"/>
              </a:rPr>
              <a:t>4</a:t>
            </a:r>
            <a:endParaRPr sz="3500" b="1">
              <a:solidFill>
                <a:srgbClr val="FFFFFF"/>
              </a:solidFill>
              <a:highlight>
                <a:srgbClr val="E06666"/>
              </a:highlight>
              <a:latin typeface="Verdana"/>
              <a:ea typeface="Verdana"/>
              <a:cs typeface="Verdana"/>
              <a:sym typeface="Verdana"/>
            </a:endParaRPr>
          </a:p>
        </p:txBody>
      </p:sp>
      <p:sp>
        <p:nvSpPr>
          <p:cNvPr id="107" name="Google Shape;107;p17"/>
          <p:cNvSpPr txBox="1"/>
          <p:nvPr/>
        </p:nvSpPr>
        <p:spPr>
          <a:xfrm>
            <a:off x="4353788" y="3619850"/>
            <a:ext cx="5748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a:solidFill>
                  <a:srgbClr val="FFFFFF"/>
                </a:solidFill>
                <a:highlight>
                  <a:srgbClr val="E06666"/>
                </a:highlight>
                <a:latin typeface="Verdana"/>
                <a:ea typeface="Verdana"/>
                <a:cs typeface="Verdana"/>
                <a:sym typeface="Verdana"/>
              </a:rPr>
              <a:t>3</a:t>
            </a:r>
            <a:endParaRPr sz="3500" b="1">
              <a:solidFill>
                <a:srgbClr val="FFFFFF"/>
              </a:solidFill>
              <a:highlight>
                <a:srgbClr val="E06666"/>
              </a:highlight>
              <a:latin typeface="Verdana"/>
              <a:ea typeface="Verdana"/>
              <a:cs typeface="Verdana"/>
              <a:sym typeface="Verdana"/>
            </a:endParaRPr>
          </a:p>
        </p:txBody>
      </p:sp>
      <p:sp>
        <p:nvSpPr>
          <p:cNvPr id="108" name="Google Shape;108;p17"/>
          <p:cNvSpPr txBox="1"/>
          <p:nvPr/>
        </p:nvSpPr>
        <p:spPr>
          <a:xfrm>
            <a:off x="7814763" y="3619850"/>
            <a:ext cx="5121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a:solidFill>
                  <a:srgbClr val="FFFFFF"/>
                </a:solidFill>
                <a:highlight>
                  <a:srgbClr val="E06666"/>
                </a:highlight>
                <a:latin typeface="Verdana"/>
                <a:ea typeface="Verdana"/>
                <a:cs typeface="Verdana"/>
                <a:sym typeface="Verdana"/>
              </a:rPr>
              <a:t>5</a:t>
            </a:r>
            <a:endParaRPr sz="3500" b="1">
              <a:solidFill>
                <a:srgbClr val="FFFFFF"/>
              </a:solidFill>
              <a:highlight>
                <a:srgbClr val="E06666"/>
              </a:highlight>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311700" y="104550"/>
            <a:ext cx="8520600" cy="91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What is Mindfulness?</a:t>
            </a:r>
            <a:endParaRPr/>
          </a:p>
        </p:txBody>
      </p:sp>
      <p:sp>
        <p:nvSpPr>
          <p:cNvPr id="114" name="Google Shape;114;p18"/>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15" name="Google Shape;115;p18"/>
          <p:cNvSpPr txBox="1"/>
          <p:nvPr/>
        </p:nvSpPr>
        <p:spPr>
          <a:xfrm>
            <a:off x="4390800" y="244925"/>
            <a:ext cx="4650600" cy="4775400"/>
          </a:xfrm>
          <a:prstGeom prst="rect">
            <a:avLst/>
          </a:prstGeom>
          <a:noFill/>
          <a:ln>
            <a:noFill/>
          </a:ln>
        </p:spPr>
        <p:txBody>
          <a:bodyPr spcFirstLastPara="1" wrap="square" lIns="91425" tIns="91425" rIns="91425" bIns="91425" anchor="t" anchorCtr="0">
            <a:spAutoFit/>
          </a:bodyPr>
          <a:lstStyle/>
          <a:p>
            <a:pPr marL="228600" marR="228600" lvl="0" indent="0" algn="l" rtl="0">
              <a:lnSpc>
                <a:spcPct val="115000"/>
              </a:lnSpc>
              <a:spcBef>
                <a:spcPts val="0"/>
              </a:spcBef>
              <a:spcAft>
                <a:spcPts val="0"/>
              </a:spcAft>
              <a:buNone/>
            </a:pPr>
            <a:endParaRPr sz="3300" b="1">
              <a:solidFill>
                <a:srgbClr val="161616"/>
              </a:solidFill>
              <a:highlight>
                <a:srgbClr val="9CBA9C"/>
              </a:highlight>
            </a:endParaRPr>
          </a:p>
          <a:p>
            <a:pPr marL="457200" marR="228600" lvl="0" indent="-349250" algn="l" rtl="0">
              <a:lnSpc>
                <a:spcPct val="127000"/>
              </a:lnSpc>
              <a:spcBef>
                <a:spcPts val="0"/>
              </a:spcBef>
              <a:spcAft>
                <a:spcPts val="0"/>
              </a:spcAft>
              <a:buClr>
                <a:srgbClr val="202120"/>
              </a:buClr>
              <a:buSzPts val="1900"/>
              <a:buChar char="●"/>
            </a:pPr>
            <a:r>
              <a:rPr lang="en" sz="1900" b="1">
                <a:solidFill>
                  <a:srgbClr val="202120"/>
                </a:solidFill>
              </a:rPr>
              <a:t>Mindfulness is a type of reflection in which you focus on being conscious of what you are feeling in the moment, without judgment</a:t>
            </a:r>
            <a:endParaRPr sz="1900" b="1">
              <a:solidFill>
                <a:srgbClr val="202120"/>
              </a:solidFill>
            </a:endParaRPr>
          </a:p>
          <a:p>
            <a:pPr marL="457200" marR="228600" lvl="0" indent="-349250" algn="l" rtl="0">
              <a:lnSpc>
                <a:spcPct val="127000"/>
              </a:lnSpc>
              <a:spcBef>
                <a:spcPts val="0"/>
              </a:spcBef>
              <a:spcAft>
                <a:spcPts val="0"/>
              </a:spcAft>
              <a:buClr>
                <a:srgbClr val="202120"/>
              </a:buClr>
              <a:buSzPts val="1900"/>
              <a:buChar char="●"/>
            </a:pPr>
            <a:r>
              <a:rPr lang="en" sz="1900" b="1">
                <a:solidFill>
                  <a:srgbClr val="202120"/>
                </a:solidFill>
              </a:rPr>
              <a:t>Observing what is coming at you from the outside world and how you internalize this information</a:t>
            </a:r>
            <a:endParaRPr sz="1900" b="1">
              <a:solidFill>
                <a:srgbClr val="202120"/>
              </a:solidFill>
            </a:endParaRPr>
          </a:p>
          <a:p>
            <a:pPr marL="457200" marR="228600" lvl="0" indent="-349250" algn="l" rtl="0">
              <a:lnSpc>
                <a:spcPct val="127000"/>
              </a:lnSpc>
              <a:spcBef>
                <a:spcPts val="0"/>
              </a:spcBef>
              <a:spcAft>
                <a:spcPts val="0"/>
              </a:spcAft>
              <a:buClr>
                <a:srgbClr val="202120"/>
              </a:buClr>
              <a:buSzPts val="1900"/>
              <a:buChar char="●"/>
            </a:pPr>
            <a:r>
              <a:rPr lang="en" sz="1900" b="1">
                <a:solidFill>
                  <a:srgbClr val="202120"/>
                </a:solidFill>
              </a:rPr>
              <a:t>No judgement-being reflective</a:t>
            </a:r>
            <a:endParaRPr sz="1900" b="1">
              <a:solidFill>
                <a:srgbClr val="202120"/>
              </a:solidFill>
            </a:endParaRPr>
          </a:p>
          <a:p>
            <a:pPr marL="457200" marR="228600" lvl="0" indent="-349250" algn="l" rtl="0">
              <a:lnSpc>
                <a:spcPct val="127000"/>
              </a:lnSpc>
              <a:spcBef>
                <a:spcPts val="0"/>
              </a:spcBef>
              <a:spcAft>
                <a:spcPts val="0"/>
              </a:spcAft>
              <a:buClr>
                <a:srgbClr val="202120"/>
              </a:buClr>
              <a:buSzPts val="1900"/>
              <a:buChar char="●"/>
            </a:pPr>
            <a:r>
              <a:rPr lang="en" sz="1900" b="1">
                <a:solidFill>
                  <a:srgbClr val="202120"/>
                </a:solidFill>
              </a:rPr>
              <a:t>Fully conscious-responding wisely</a:t>
            </a:r>
            <a:endParaRPr sz="1900" b="1">
              <a:solidFill>
                <a:srgbClr val="202120"/>
              </a:solidFill>
              <a:highlight>
                <a:srgbClr val="9CBA9C"/>
              </a:highlight>
            </a:endParaRPr>
          </a:p>
        </p:txBody>
      </p:sp>
      <p:pic>
        <p:nvPicPr>
          <p:cNvPr id="116" name="Google Shape;116;p18" descr="Mindfulness is the practice of acknowledging what you’re feeling without judging the emotions or sensations as you’re experiencing them. Learn more about why you should practice mindfulness and how to reap its benefits. &#10;&#10;#MentalHealth #Mindfulness #PracticingMindfulness&#10;&#10;__&#10;&#10;Follow and subscribe to Psych Hub:&#10;https://www.facebook.com/PsychHubEd/&#10;https://twitter.com/psychhub&#10;https://www.instagram.com/psychhubeducation/ &#10;https://www.linkedin.com/company/psychhubeducation/ &#10;&#10;Learning about mental health is crucial for us all to imagine a better future for everyone. Psych Hub's Mental Health Ally Certification learning hubs will help you become an important steward of your wellbeing and that of your loved ones. Start learning here: www.psychhub.com&#10;&#10;__&#10;&#10;Psych Hub is an educational service, and the information in this video is not a substitute for professional advice, diagnosis, or treatment. If you or someone you know are experiencing what you believe are mental health symptoms, please consult with a trained medical professional or a licensed mental health provider. We recommend consulting with a licensed behavioral health provider before trying any of the strategies mentioned in our materials. &#10;&#10;If you or someone you know is in immediate danger, please call 911. For information on how to find support and treatment, and hotlines for specific issues and audiences, visit PsychHub.com/Hotline.&#10;&#10;If you or someone you know are having thoughts of suicide or self-harm or are experiencing a mental health crisis, please call a national 24/7 hotline. For United States residents, those are:&#10;&#10;National Suicide Prevention Lifeline&#10;For anyone experiencing a mental health crisis.&#10;AVAILABILITY: 24/7/365&#10;PHONE NUMBERS: &#10;Primary line: 1-800-273-8255&#10;Ayuda en Español: 1-888-628-9454&#10;Video relay service: 800-273-8255&#10;TTY: 800-799-4889&#10;Voice/Caption Phone: 800-273-8255&#10;ONLINE CHAT: suicidepreventionlifeline.org/chat/ &#10;WEBSITE: suicidepreventionlifeline.org/&#10;&#10;Crisis Text Line&#10;For anyone experiencing a mental health crisis.&#10;AVAILABILITY: 24/7/365&#10;TEXT NUMBER: &#10;US &amp; Canada: Text HOME to 741741&#10;UK: Text 85258&#10;Ireland: Text 086 1800 280&#10;WEBSITE: crisistextline.org&#10;&#10;© 2021 Psych Hub, LLC. All Rights Reserved." title="What is Mindfulness?">
            <a:hlinkClick r:id="rId3"/>
          </p:cNvPr>
          <p:cNvPicPr preferRelativeResize="0"/>
          <p:nvPr/>
        </p:nvPicPr>
        <p:blipFill>
          <a:blip r:embed="rId4">
            <a:alphaModFix/>
          </a:blip>
          <a:stretch>
            <a:fillRect/>
          </a:stretch>
        </p:blipFill>
        <p:spPr>
          <a:xfrm>
            <a:off x="773625" y="782700"/>
            <a:ext cx="3310850" cy="2866200"/>
          </a:xfrm>
          <a:prstGeom prst="rect">
            <a:avLst/>
          </a:prstGeom>
          <a:noFill/>
          <a:ln>
            <a:noFill/>
          </a:ln>
        </p:spPr>
      </p:pic>
      <p:sp>
        <p:nvSpPr>
          <p:cNvPr id="117" name="Google Shape;117;p18"/>
          <p:cNvSpPr txBox="1"/>
          <p:nvPr/>
        </p:nvSpPr>
        <p:spPr>
          <a:xfrm>
            <a:off x="271800" y="4181700"/>
            <a:ext cx="4300200" cy="814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350" b="1" u="sng">
                <a:solidFill>
                  <a:schemeClr val="hlink"/>
                </a:solidFill>
                <a:latin typeface="Lato"/>
                <a:ea typeface="Lato"/>
                <a:cs typeface="Lato"/>
                <a:sym typeface="Lato"/>
                <a:hlinkClick r:id="rId5"/>
              </a:rPr>
              <a:t>22 Mindfulness Exercises &amp; Activities For Adults</a:t>
            </a:r>
            <a:endParaRPr sz="1350" b="1">
              <a:solidFill>
                <a:srgbClr val="FFFFFF"/>
              </a:solidFill>
              <a:latin typeface="Lato"/>
              <a:ea typeface="Lato"/>
              <a:cs typeface="Lato"/>
              <a:sym typeface="Lato"/>
            </a:endParaRPr>
          </a:p>
          <a:p>
            <a:pPr marL="0" lvl="0" indent="0" algn="l" rtl="0">
              <a:spcBef>
                <a:spcPts val="800"/>
              </a:spcBef>
              <a:spcAft>
                <a:spcPts val="0"/>
              </a:spcAft>
              <a:buNone/>
            </a:pP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311700" y="104550"/>
            <a:ext cx="8520600" cy="91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Let’s Practice!</a:t>
            </a:r>
            <a:endParaRPr/>
          </a:p>
        </p:txBody>
      </p:sp>
      <p:sp>
        <p:nvSpPr>
          <p:cNvPr id="123" name="Google Shape;123;p19"/>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a:t>
            </a:r>
            <a:r>
              <a:rPr lang="en" sz="2000"/>
              <a:t>oose 1 adult mindfulness  activity with your group</a:t>
            </a:r>
            <a:endParaRPr sz="2000"/>
          </a:p>
          <a:p>
            <a:pPr marL="0" lvl="0" indent="0" algn="l" rtl="0">
              <a:spcBef>
                <a:spcPts val="1200"/>
              </a:spcBef>
              <a:spcAft>
                <a:spcPts val="0"/>
              </a:spcAft>
              <a:buNone/>
            </a:pPr>
            <a:r>
              <a:rPr lang="en" sz="2000"/>
              <a:t>-Practice  mindfulness exercise  together </a:t>
            </a:r>
            <a:endParaRPr sz="2000"/>
          </a:p>
          <a:p>
            <a:pPr marL="0" lvl="0" indent="0" algn="l" rtl="0">
              <a:spcBef>
                <a:spcPts val="1200"/>
              </a:spcBef>
              <a:spcAft>
                <a:spcPts val="0"/>
              </a:spcAft>
              <a:buNone/>
            </a:pPr>
            <a:r>
              <a:rPr lang="en" sz="2000"/>
              <a:t>-1 person from your group share: </a:t>
            </a:r>
            <a:endParaRPr sz="2000"/>
          </a:p>
          <a:p>
            <a:pPr marL="0" lvl="0" indent="0" algn="l" rtl="0">
              <a:spcBef>
                <a:spcPts val="1200"/>
              </a:spcBef>
              <a:spcAft>
                <a:spcPts val="0"/>
              </a:spcAft>
              <a:buNone/>
            </a:pPr>
            <a:r>
              <a:rPr lang="en" sz="2000"/>
              <a:t>Answer: Which activity and 1 take away</a:t>
            </a:r>
            <a:endParaRPr sz="2000"/>
          </a:p>
          <a:p>
            <a:pPr marL="0" lvl="0" indent="0" algn="l" rtl="0">
              <a:spcBef>
                <a:spcPts val="1200"/>
              </a:spcBef>
              <a:spcAft>
                <a:spcPts val="1200"/>
              </a:spcAft>
              <a:buNone/>
            </a:pPr>
            <a:endParaRPr/>
          </a:p>
        </p:txBody>
      </p:sp>
      <p:sp>
        <p:nvSpPr>
          <p:cNvPr id="124" name="Google Shape;124;p19"/>
          <p:cNvSpPr txBox="1"/>
          <p:nvPr/>
        </p:nvSpPr>
        <p:spPr>
          <a:xfrm>
            <a:off x="6021650" y="244925"/>
            <a:ext cx="3019800" cy="1061400"/>
          </a:xfrm>
          <a:prstGeom prst="rect">
            <a:avLst/>
          </a:prstGeom>
          <a:noFill/>
          <a:ln>
            <a:noFill/>
          </a:ln>
        </p:spPr>
        <p:txBody>
          <a:bodyPr spcFirstLastPara="1" wrap="square" lIns="91425" tIns="91425" rIns="91425" bIns="91425" anchor="t" anchorCtr="0">
            <a:spAutoFit/>
          </a:bodyPr>
          <a:lstStyle/>
          <a:p>
            <a:pPr marL="0" marR="228600" lvl="0" indent="0" algn="l" rtl="0">
              <a:lnSpc>
                <a:spcPct val="115000"/>
              </a:lnSpc>
              <a:spcBef>
                <a:spcPts val="0"/>
              </a:spcBef>
              <a:spcAft>
                <a:spcPts val="0"/>
              </a:spcAft>
              <a:buNone/>
            </a:pPr>
            <a:endParaRPr sz="3300" b="1">
              <a:solidFill>
                <a:srgbClr val="161616"/>
              </a:solidFill>
              <a:highlight>
                <a:srgbClr val="9CBA9C"/>
              </a:highlight>
            </a:endParaRPr>
          </a:p>
          <a:p>
            <a:pPr marL="457200" marR="228600" lvl="0" indent="0" algn="l" rtl="0">
              <a:lnSpc>
                <a:spcPct val="127000"/>
              </a:lnSpc>
              <a:spcBef>
                <a:spcPts val="0"/>
              </a:spcBef>
              <a:spcAft>
                <a:spcPts val="0"/>
              </a:spcAft>
              <a:buNone/>
            </a:pPr>
            <a:endParaRPr sz="1900" b="1">
              <a:solidFill>
                <a:srgbClr val="202120"/>
              </a:solidFill>
              <a:highlight>
                <a:srgbClr val="9CBA9C"/>
              </a:highlight>
            </a:endParaRPr>
          </a:p>
        </p:txBody>
      </p:sp>
      <p:sp>
        <p:nvSpPr>
          <p:cNvPr id="125" name="Google Shape;125;p19"/>
          <p:cNvSpPr txBox="1"/>
          <p:nvPr/>
        </p:nvSpPr>
        <p:spPr>
          <a:xfrm>
            <a:off x="271800" y="4219775"/>
            <a:ext cx="7506300" cy="953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950" b="1" u="sng">
                <a:solidFill>
                  <a:schemeClr val="hlink"/>
                </a:solidFill>
                <a:latin typeface="Lato"/>
                <a:ea typeface="Lato"/>
                <a:cs typeface="Lato"/>
                <a:sym typeface="Lato"/>
                <a:hlinkClick r:id="rId3"/>
              </a:rPr>
              <a:t>22 Mindfulness Exercises &amp; Activities For Adults</a:t>
            </a:r>
            <a:endParaRPr sz="2550" b="1">
              <a:solidFill>
                <a:srgbClr val="FFFFFF"/>
              </a:solidFill>
              <a:latin typeface="Lato"/>
              <a:ea typeface="Lato"/>
              <a:cs typeface="Lato"/>
              <a:sym typeface="Lato"/>
            </a:endParaRPr>
          </a:p>
          <a:p>
            <a:pPr marL="0" lvl="0" indent="0" algn="l" rtl="0">
              <a:spcBef>
                <a:spcPts val="800"/>
              </a:spcBef>
              <a:spcAft>
                <a:spcPts val="0"/>
              </a:spcAft>
              <a:buNone/>
            </a:pPr>
            <a:endParaRPr>
              <a:latin typeface="Lato"/>
              <a:ea typeface="Lato"/>
              <a:cs typeface="Lato"/>
              <a:sym typeface="Lato"/>
            </a:endParaRPr>
          </a:p>
        </p:txBody>
      </p:sp>
      <p:pic>
        <p:nvPicPr>
          <p:cNvPr id="126" name="Google Shape;126;p19" descr="This timer counts down silently until it reaches 0:00, then a police siren sounds to alert you that time is up." title="5 Minute Timer">
            <a:hlinkClick r:id="rId4"/>
          </p:cNvPr>
          <p:cNvPicPr preferRelativeResize="0"/>
          <p:nvPr/>
        </p:nvPicPr>
        <p:blipFill>
          <a:blip r:embed="rId5">
            <a:alphaModFix/>
          </a:blip>
          <a:stretch>
            <a:fillRect/>
          </a:stretch>
        </p:blipFill>
        <p:spPr>
          <a:xfrm>
            <a:off x="5436225" y="1959950"/>
            <a:ext cx="260155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11700" y="-460000"/>
            <a:ext cx="8520600" cy="920100"/>
          </a:xfrm>
          <a:prstGeom prst="rect">
            <a:avLst/>
          </a:prstGeom>
        </p:spPr>
        <p:txBody>
          <a:bodyPr spcFirstLastPara="1" wrap="square" lIns="91425" tIns="91425" rIns="91425" bIns="91425" anchor="t" anchorCtr="0">
            <a:normAutofit fontScale="90000"/>
          </a:bodyPr>
          <a:lstStyle/>
          <a:p>
            <a:pPr marL="457200" lvl="0" indent="-228600" algn="ctr" rtl="0">
              <a:lnSpc>
                <a:spcPct val="115000"/>
              </a:lnSpc>
              <a:spcBef>
                <a:spcPts val="0"/>
              </a:spcBef>
              <a:spcAft>
                <a:spcPts val="0"/>
              </a:spcAft>
              <a:buClr>
                <a:srgbClr val="000000"/>
              </a:buClr>
              <a:buSzPct val="100000"/>
              <a:buFont typeface="Arial"/>
              <a:buNone/>
            </a:pPr>
            <a:r>
              <a:rPr lang="en" sz="1100" b="0">
                <a:solidFill>
                  <a:srgbClr val="000000"/>
                </a:solidFill>
                <a:latin typeface="Arial"/>
                <a:ea typeface="Arial"/>
                <a:cs typeface="Arial"/>
                <a:sym typeface="Arial"/>
              </a:rPr>
              <a:t> j</a:t>
            </a:r>
            <a:endParaRPr sz="1100" b="0">
              <a:solidFill>
                <a:srgbClr val="000000"/>
              </a:solidFill>
              <a:latin typeface="Arial"/>
              <a:ea typeface="Arial"/>
              <a:cs typeface="Arial"/>
              <a:sym typeface="Arial"/>
            </a:endParaRPr>
          </a:p>
          <a:p>
            <a:pPr marL="0" lvl="0" indent="0" algn="ctr" rtl="0">
              <a:lnSpc>
                <a:spcPct val="130000"/>
              </a:lnSpc>
              <a:spcBef>
                <a:spcPts val="3800"/>
              </a:spcBef>
              <a:spcAft>
                <a:spcPts val="600"/>
              </a:spcAft>
              <a:buNone/>
            </a:pPr>
            <a:r>
              <a:rPr lang="en" sz="3100">
                <a:latin typeface="Merriweather"/>
                <a:ea typeface="Merriweather"/>
                <a:cs typeface="Merriweather"/>
                <a:sym typeface="Merriweather"/>
              </a:rPr>
              <a:t> Mindfulness in the Classroom</a:t>
            </a:r>
            <a:endParaRPr sz="3100"/>
          </a:p>
        </p:txBody>
      </p:sp>
      <p:sp>
        <p:nvSpPr>
          <p:cNvPr id="132" name="Google Shape;132;p20"/>
          <p:cNvSpPr txBox="1"/>
          <p:nvPr/>
        </p:nvSpPr>
        <p:spPr>
          <a:xfrm>
            <a:off x="253575" y="268600"/>
            <a:ext cx="5059800" cy="275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800" b="1">
              <a:latin typeface="Merriweather"/>
              <a:ea typeface="Merriweather"/>
              <a:cs typeface="Merriweather"/>
              <a:sym typeface="Merriweather"/>
            </a:endParaRPr>
          </a:p>
          <a:p>
            <a:pPr marL="0" lvl="0" indent="0" algn="l" rtl="0">
              <a:lnSpc>
                <a:spcPct val="130000"/>
              </a:lnSpc>
              <a:spcBef>
                <a:spcPts val="3800"/>
              </a:spcBef>
              <a:spcAft>
                <a:spcPts val="0"/>
              </a:spcAft>
              <a:buNone/>
            </a:pPr>
            <a:r>
              <a:rPr lang="en" sz="1800" b="1"/>
              <a:t>Improves memory, organizational skills, reading and math scores, all while giving kids the tools they need to handle toxic stress.</a:t>
            </a:r>
            <a:endParaRPr sz="2000" b="1"/>
          </a:p>
          <a:p>
            <a:pPr marL="457200" lvl="0" indent="-228600" algn="l" rtl="0">
              <a:lnSpc>
                <a:spcPct val="115000"/>
              </a:lnSpc>
              <a:spcBef>
                <a:spcPts val="1200"/>
              </a:spcBef>
              <a:spcAft>
                <a:spcPts val="0"/>
              </a:spcAft>
              <a:buSzPts val="1100"/>
              <a:buNone/>
            </a:pPr>
            <a:r>
              <a:rPr lang="en" sz="1100">
                <a:solidFill>
                  <a:srgbClr val="00A7EB"/>
                </a:solidFill>
                <a:uFill>
                  <a:noFill/>
                </a:uFill>
                <a:hlinkClick r:id="rId3">
                  <a:extLst>
                    <a:ext uri="{A12FA001-AC4F-418D-AE19-62706E023703}">
                      <ahyp:hlinkClr xmlns:ahyp="http://schemas.microsoft.com/office/drawing/2018/hyperlinkcolor" val="tx"/>
                    </a:ext>
                  </a:extLst>
                </a:hlinkClick>
              </a:rPr>
              <a:t>KIDS</a:t>
            </a:r>
            <a:endParaRPr sz="1100">
              <a:solidFill>
                <a:srgbClr val="00A7EB"/>
              </a:solidFill>
            </a:endParaRPr>
          </a:p>
        </p:txBody>
      </p:sp>
      <p:sp>
        <p:nvSpPr>
          <p:cNvPr id="133" name="Google Shape;133;p20"/>
          <p:cNvSpPr txBox="1"/>
          <p:nvPr/>
        </p:nvSpPr>
        <p:spPr>
          <a:xfrm>
            <a:off x="627250" y="2798550"/>
            <a:ext cx="7966200" cy="1970100"/>
          </a:xfrm>
          <a:prstGeom prst="rect">
            <a:avLst/>
          </a:prstGeom>
          <a:noFill/>
          <a:ln>
            <a:noFill/>
          </a:ln>
        </p:spPr>
        <p:txBody>
          <a:bodyPr spcFirstLastPara="1" wrap="square" lIns="91425" tIns="91425" rIns="91425" bIns="91425" anchor="t" anchorCtr="0">
            <a:spAutoFit/>
          </a:bodyPr>
          <a:lstStyle/>
          <a:p>
            <a:pPr marL="0" lvl="0" indent="0" algn="l" rtl="0">
              <a:lnSpc>
                <a:spcPct val="160000"/>
              </a:lnSpc>
              <a:spcBef>
                <a:spcPts val="0"/>
              </a:spcBef>
              <a:spcAft>
                <a:spcPts val="0"/>
              </a:spcAft>
              <a:buNone/>
            </a:pPr>
            <a:r>
              <a:rPr lang="en" sz="1450" b="1" u="sng">
                <a:solidFill>
                  <a:srgbClr val="2A2A2A"/>
                </a:solidFill>
                <a:latin typeface="Lora"/>
                <a:ea typeface="Lora"/>
                <a:cs typeface="Lora"/>
                <a:sym typeface="Lora"/>
              </a:rPr>
              <a:t>M</a:t>
            </a:r>
            <a:r>
              <a:rPr lang="en" sz="1550" b="1" u="sng">
                <a:solidFill>
                  <a:srgbClr val="2A2A2A"/>
                </a:solidFill>
                <a:latin typeface="Lora"/>
                <a:ea typeface="Lora"/>
                <a:cs typeface="Lora"/>
                <a:sym typeface="Lora"/>
              </a:rPr>
              <a:t>indfulness Can:</a:t>
            </a:r>
            <a:endParaRPr sz="1550" b="1" u="sng">
              <a:solidFill>
                <a:srgbClr val="2A2A2A"/>
              </a:solidFill>
              <a:latin typeface="Lora"/>
              <a:ea typeface="Lora"/>
              <a:cs typeface="Lora"/>
              <a:sym typeface="Lora"/>
            </a:endParaRPr>
          </a:p>
          <a:p>
            <a:pPr marL="457200" lvl="0" indent="-320675" algn="l" rtl="0">
              <a:lnSpc>
                <a:spcPct val="115000"/>
              </a:lnSpc>
              <a:spcBef>
                <a:spcPts val="1200"/>
              </a:spcBef>
              <a:spcAft>
                <a:spcPts val="0"/>
              </a:spcAft>
              <a:buClr>
                <a:srgbClr val="2A2A2A"/>
              </a:buClr>
              <a:buSzPts val="1450"/>
              <a:buFont typeface="Lora"/>
              <a:buChar char="●"/>
            </a:pPr>
            <a:r>
              <a:rPr lang="en" sz="1450" b="1">
                <a:solidFill>
                  <a:srgbClr val="2A2A2A"/>
                </a:solidFill>
                <a:latin typeface="Lora"/>
                <a:ea typeface="Lora"/>
                <a:cs typeface="Lora"/>
                <a:sym typeface="Lora"/>
              </a:rPr>
              <a:t>Mitigate the effects of bullying </a:t>
            </a:r>
            <a:endParaRPr sz="1450" b="1">
              <a:solidFill>
                <a:srgbClr val="2A2A2A"/>
              </a:solidFill>
              <a:latin typeface="Lora"/>
              <a:ea typeface="Lora"/>
              <a:cs typeface="Lora"/>
              <a:sym typeface="Lora"/>
            </a:endParaRPr>
          </a:p>
          <a:p>
            <a:pPr marL="457200" lvl="0" indent="-320675" algn="l" rtl="0">
              <a:lnSpc>
                <a:spcPct val="115000"/>
              </a:lnSpc>
              <a:spcBef>
                <a:spcPts val="0"/>
              </a:spcBef>
              <a:spcAft>
                <a:spcPts val="0"/>
              </a:spcAft>
              <a:buClr>
                <a:srgbClr val="2A2A2A"/>
              </a:buClr>
              <a:buSzPts val="1450"/>
              <a:buFont typeface="Lora"/>
              <a:buChar char="●"/>
            </a:pPr>
            <a:r>
              <a:rPr lang="en" sz="1450" b="1">
                <a:solidFill>
                  <a:srgbClr val="2A2A2A"/>
                </a:solidFill>
                <a:latin typeface="Lora"/>
                <a:ea typeface="Lora"/>
                <a:cs typeface="Lora"/>
                <a:sym typeface="Lora"/>
              </a:rPr>
              <a:t>Enhance focus in children with ADHD </a:t>
            </a:r>
            <a:endParaRPr sz="1450" b="1">
              <a:solidFill>
                <a:srgbClr val="2A2A2A"/>
              </a:solidFill>
              <a:latin typeface="Lora"/>
              <a:ea typeface="Lora"/>
              <a:cs typeface="Lora"/>
              <a:sym typeface="Lora"/>
            </a:endParaRPr>
          </a:p>
          <a:p>
            <a:pPr marL="457200" lvl="0" indent="-320675" algn="l" rtl="0">
              <a:lnSpc>
                <a:spcPct val="115000"/>
              </a:lnSpc>
              <a:spcBef>
                <a:spcPts val="0"/>
              </a:spcBef>
              <a:spcAft>
                <a:spcPts val="0"/>
              </a:spcAft>
              <a:buClr>
                <a:srgbClr val="2A2A2A"/>
              </a:buClr>
              <a:buSzPts val="1450"/>
              <a:buFont typeface="Lora"/>
              <a:buChar char="●"/>
            </a:pPr>
            <a:r>
              <a:rPr lang="en" sz="1450" b="1">
                <a:solidFill>
                  <a:srgbClr val="2A2A2A"/>
                </a:solidFill>
                <a:latin typeface="Lora"/>
                <a:ea typeface="Lora"/>
                <a:cs typeface="Lora"/>
                <a:sym typeface="Lora"/>
              </a:rPr>
              <a:t>Reduce attention problems </a:t>
            </a:r>
            <a:endParaRPr sz="1450" b="1">
              <a:solidFill>
                <a:srgbClr val="2A2A2A"/>
              </a:solidFill>
              <a:latin typeface="Lora"/>
              <a:ea typeface="Lora"/>
              <a:cs typeface="Lora"/>
              <a:sym typeface="Lora"/>
            </a:endParaRPr>
          </a:p>
          <a:p>
            <a:pPr marL="457200" lvl="0" indent="-320675" algn="l" rtl="0">
              <a:lnSpc>
                <a:spcPct val="115000"/>
              </a:lnSpc>
              <a:spcBef>
                <a:spcPts val="0"/>
              </a:spcBef>
              <a:spcAft>
                <a:spcPts val="0"/>
              </a:spcAft>
              <a:buClr>
                <a:srgbClr val="2A2A2A"/>
              </a:buClr>
              <a:buSzPts val="1450"/>
              <a:buFont typeface="Lora"/>
              <a:buChar char="●"/>
            </a:pPr>
            <a:r>
              <a:rPr lang="en" sz="1450" b="1">
                <a:solidFill>
                  <a:srgbClr val="2A2A2A"/>
                </a:solidFill>
                <a:latin typeface="Lora"/>
                <a:ea typeface="Lora"/>
                <a:cs typeface="Lora"/>
                <a:sym typeface="Lora"/>
              </a:rPr>
              <a:t>Improve mental health and wellbeing</a:t>
            </a:r>
            <a:endParaRPr sz="1450" b="1">
              <a:solidFill>
                <a:srgbClr val="2A2A2A"/>
              </a:solidFill>
              <a:latin typeface="Lora"/>
              <a:ea typeface="Lora"/>
              <a:cs typeface="Lora"/>
              <a:sym typeface="Lora"/>
            </a:endParaRPr>
          </a:p>
          <a:p>
            <a:pPr marL="457200" lvl="0" indent="-320675" algn="l" rtl="0">
              <a:lnSpc>
                <a:spcPct val="115000"/>
              </a:lnSpc>
              <a:spcBef>
                <a:spcPts val="0"/>
              </a:spcBef>
              <a:spcAft>
                <a:spcPts val="0"/>
              </a:spcAft>
              <a:buClr>
                <a:srgbClr val="2A2A2A"/>
              </a:buClr>
              <a:buSzPts val="1450"/>
              <a:buFont typeface="Lora"/>
              <a:buChar char="●"/>
            </a:pPr>
            <a:r>
              <a:rPr lang="en" sz="1450" b="1">
                <a:solidFill>
                  <a:srgbClr val="2A2A2A"/>
                </a:solidFill>
                <a:latin typeface="Lora"/>
                <a:ea typeface="Lora"/>
                <a:cs typeface="Lora"/>
                <a:sym typeface="Lora"/>
              </a:rPr>
              <a:t>Improve social skills when well taught and practiced with children and adolescents</a:t>
            </a:r>
            <a:endParaRPr>
              <a:latin typeface="Lato"/>
              <a:ea typeface="Lato"/>
              <a:cs typeface="Lato"/>
              <a:sym typeface="Lato"/>
            </a:endParaRPr>
          </a:p>
        </p:txBody>
      </p:sp>
      <p:pic>
        <p:nvPicPr>
          <p:cNvPr id="134" name="Google Shape;134;p20"/>
          <p:cNvPicPr preferRelativeResize="0"/>
          <p:nvPr/>
        </p:nvPicPr>
        <p:blipFill>
          <a:blip r:embed="rId4">
            <a:alphaModFix/>
          </a:blip>
          <a:stretch>
            <a:fillRect/>
          </a:stretch>
        </p:blipFill>
        <p:spPr>
          <a:xfrm>
            <a:off x="5582488" y="1175350"/>
            <a:ext cx="2466975" cy="184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11700" y="104550"/>
            <a:ext cx="8520600" cy="91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Activity Time!</a:t>
            </a:r>
            <a:endParaRPr/>
          </a:p>
        </p:txBody>
      </p:sp>
      <p:sp>
        <p:nvSpPr>
          <p:cNvPr id="140" name="Google Shape;140;p21"/>
          <p:cNvSpPr txBox="1">
            <a:spLocks noGrp="1"/>
          </p:cNvSpPr>
          <p:nvPr>
            <p:ph type="body" idx="1"/>
          </p:nvPr>
        </p:nvSpPr>
        <p:spPr>
          <a:xfrm>
            <a:off x="311700" y="1017750"/>
            <a:ext cx="85206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a:t>
            </a:r>
            <a:r>
              <a:rPr lang="en" sz="2000"/>
              <a:t>oose 1 student mindfulness  activity with your group</a:t>
            </a:r>
            <a:endParaRPr sz="2000"/>
          </a:p>
          <a:p>
            <a:pPr marL="0" lvl="0" indent="0" algn="l" rtl="0">
              <a:spcBef>
                <a:spcPts val="1200"/>
              </a:spcBef>
              <a:spcAft>
                <a:spcPts val="0"/>
              </a:spcAft>
              <a:buNone/>
            </a:pPr>
            <a:r>
              <a:rPr lang="en" sz="2000"/>
              <a:t>-Practice  mindfulness exercise  together </a:t>
            </a:r>
            <a:endParaRPr sz="2000"/>
          </a:p>
          <a:p>
            <a:pPr marL="0" lvl="0" indent="0" algn="l" rtl="0">
              <a:spcBef>
                <a:spcPts val="1200"/>
              </a:spcBef>
              <a:spcAft>
                <a:spcPts val="0"/>
              </a:spcAft>
              <a:buNone/>
            </a:pPr>
            <a:r>
              <a:rPr lang="en" sz="2000"/>
              <a:t>-1 person from your group share: </a:t>
            </a:r>
            <a:endParaRPr sz="2000"/>
          </a:p>
          <a:p>
            <a:pPr marL="0" lvl="0" indent="0" algn="l" rtl="0">
              <a:spcBef>
                <a:spcPts val="1200"/>
              </a:spcBef>
              <a:spcAft>
                <a:spcPts val="0"/>
              </a:spcAft>
              <a:buNone/>
            </a:pPr>
            <a:r>
              <a:rPr lang="en" sz="2000"/>
              <a:t>Answer: Which activity ? How would you</a:t>
            </a:r>
            <a:endParaRPr sz="2000"/>
          </a:p>
          <a:p>
            <a:pPr marL="0" lvl="0" indent="0" algn="l" rtl="0">
              <a:spcBef>
                <a:spcPts val="1200"/>
              </a:spcBef>
              <a:spcAft>
                <a:spcPts val="0"/>
              </a:spcAft>
              <a:buNone/>
            </a:pPr>
            <a:r>
              <a:rPr lang="en" sz="2000"/>
              <a:t> incorporate this activity  in  your classroom?</a:t>
            </a:r>
            <a:endParaRPr sz="2000"/>
          </a:p>
          <a:p>
            <a:pPr marL="0" lvl="0" indent="0" algn="l" rtl="0">
              <a:spcBef>
                <a:spcPts val="1200"/>
              </a:spcBef>
              <a:spcAft>
                <a:spcPts val="1200"/>
              </a:spcAft>
              <a:buNone/>
            </a:pPr>
            <a:endParaRPr/>
          </a:p>
        </p:txBody>
      </p:sp>
      <p:sp>
        <p:nvSpPr>
          <p:cNvPr id="141" name="Google Shape;141;p21"/>
          <p:cNvSpPr txBox="1"/>
          <p:nvPr/>
        </p:nvSpPr>
        <p:spPr>
          <a:xfrm>
            <a:off x="6021650" y="244925"/>
            <a:ext cx="3019800" cy="1061400"/>
          </a:xfrm>
          <a:prstGeom prst="rect">
            <a:avLst/>
          </a:prstGeom>
          <a:noFill/>
          <a:ln>
            <a:noFill/>
          </a:ln>
        </p:spPr>
        <p:txBody>
          <a:bodyPr spcFirstLastPara="1" wrap="square" lIns="91425" tIns="91425" rIns="91425" bIns="91425" anchor="t" anchorCtr="0">
            <a:spAutoFit/>
          </a:bodyPr>
          <a:lstStyle/>
          <a:p>
            <a:pPr marL="0" marR="228600" lvl="0" indent="0" algn="l" rtl="0">
              <a:lnSpc>
                <a:spcPct val="115000"/>
              </a:lnSpc>
              <a:spcBef>
                <a:spcPts val="0"/>
              </a:spcBef>
              <a:spcAft>
                <a:spcPts val="0"/>
              </a:spcAft>
              <a:buNone/>
            </a:pPr>
            <a:endParaRPr sz="3300" b="1">
              <a:solidFill>
                <a:srgbClr val="161616"/>
              </a:solidFill>
              <a:highlight>
                <a:srgbClr val="9CBA9C"/>
              </a:highlight>
            </a:endParaRPr>
          </a:p>
          <a:p>
            <a:pPr marL="457200" marR="228600" lvl="0" indent="0" algn="l" rtl="0">
              <a:lnSpc>
                <a:spcPct val="127000"/>
              </a:lnSpc>
              <a:spcBef>
                <a:spcPts val="0"/>
              </a:spcBef>
              <a:spcAft>
                <a:spcPts val="0"/>
              </a:spcAft>
              <a:buNone/>
            </a:pPr>
            <a:endParaRPr sz="1900" b="1">
              <a:solidFill>
                <a:srgbClr val="202120"/>
              </a:solidFill>
              <a:highlight>
                <a:srgbClr val="9CBA9C"/>
              </a:highlight>
            </a:endParaRPr>
          </a:p>
        </p:txBody>
      </p:sp>
      <p:sp>
        <p:nvSpPr>
          <p:cNvPr id="142" name="Google Shape;142;p21"/>
          <p:cNvSpPr txBox="1"/>
          <p:nvPr/>
        </p:nvSpPr>
        <p:spPr>
          <a:xfrm>
            <a:off x="0" y="3791425"/>
            <a:ext cx="7506300" cy="1601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2050" b="1" u="sng">
                <a:solidFill>
                  <a:schemeClr val="hlink"/>
                </a:solidFill>
                <a:latin typeface="Lato"/>
                <a:ea typeface="Lato"/>
                <a:cs typeface="Lato"/>
                <a:sym typeface="Lato"/>
                <a:hlinkClick r:id="rId3"/>
              </a:rPr>
              <a:t>25 Fun Mindfulness Activities for Children and Teens</a:t>
            </a:r>
            <a:endParaRPr sz="2050" b="1">
              <a:solidFill>
                <a:srgbClr val="FFFFFF"/>
              </a:solidFill>
              <a:latin typeface="Lato"/>
              <a:ea typeface="Lato"/>
              <a:cs typeface="Lato"/>
              <a:sym typeface="Lato"/>
            </a:endParaRPr>
          </a:p>
          <a:p>
            <a:pPr marL="0" lvl="0" indent="0" algn="l" rtl="0">
              <a:lnSpc>
                <a:spcPct val="115000"/>
              </a:lnSpc>
              <a:spcBef>
                <a:spcPts val="800"/>
              </a:spcBef>
              <a:spcAft>
                <a:spcPts val="0"/>
              </a:spcAft>
              <a:buNone/>
            </a:pPr>
            <a:r>
              <a:rPr lang="en" sz="2100" b="1" u="sng">
                <a:solidFill>
                  <a:schemeClr val="accent5"/>
                </a:solidFill>
                <a:latin typeface="Lato"/>
                <a:ea typeface="Lato"/>
                <a:cs typeface="Lato"/>
                <a:sym typeface="Lato"/>
                <a:hlinkClick r:id="rId4">
                  <a:extLst>
                    <a:ext uri="{A12FA001-AC4F-418D-AE19-62706E023703}">
                      <ahyp:hlinkClr xmlns:ahyp="http://schemas.microsoft.com/office/drawing/2018/hyperlinkcolor" val="tx"/>
                    </a:ext>
                  </a:extLst>
                </a:hlinkClick>
              </a:rPr>
              <a:t>Breathing for Mindfulness</a:t>
            </a:r>
            <a:endParaRPr sz="2100" b="1">
              <a:solidFill>
                <a:schemeClr val="dk1"/>
              </a:solidFill>
              <a:latin typeface="Lato"/>
              <a:ea typeface="Lato"/>
              <a:cs typeface="Lato"/>
              <a:sym typeface="Lato"/>
            </a:endParaRPr>
          </a:p>
          <a:p>
            <a:pPr marL="0" lvl="0" indent="0" algn="l" rtl="0">
              <a:lnSpc>
                <a:spcPct val="150000"/>
              </a:lnSpc>
              <a:spcBef>
                <a:spcPts val="1200"/>
              </a:spcBef>
              <a:spcAft>
                <a:spcPts val="800"/>
              </a:spcAft>
              <a:buNone/>
            </a:pPr>
            <a:endParaRPr sz="2050" b="1">
              <a:solidFill>
                <a:srgbClr val="FFFFFF"/>
              </a:solidFill>
              <a:latin typeface="Lato"/>
              <a:ea typeface="Lato"/>
              <a:cs typeface="Lato"/>
              <a:sym typeface="Lato"/>
            </a:endParaRPr>
          </a:p>
        </p:txBody>
      </p:sp>
      <p:pic>
        <p:nvPicPr>
          <p:cNvPr id="143" name="Google Shape;143;p21" descr="5 Minute Countdown Timer with Music For Kids! This is an awesome 5 minute timer for children, kids, and adults! Countdown Timer with music for classroom, preschool, youth group, workout! In this easy countdown timer video, we included calm, relaxing, and peaceful music! Free 5 minute countdown timer! Best HD, high quality timer! &#10;&#10;Please subscribe for more videos!&#10;&#10;Great for all purpos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10;&#10;We can also relate this to a clock, hourglass, metronome, timepiece. Things associated to countdowns and timers are: pendulum, stopwatch, sundial, ticker, timekeeper, timemarker, watch, chronometer, chronograph, timepiece!" title="5 Minute Countdown Timer with Music For Kids!">
            <a:hlinkClick r:id="rId5"/>
          </p:cNvPr>
          <p:cNvPicPr preferRelativeResize="0"/>
          <p:nvPr/>
        </p:nvPicPr>
        <p:blipFill>
          <a:blip r:embed="rId6">
            <a:alphaModFix/>
          </a:blip>
          <a:stretch>
            <a:fillRect/>
          </a:stretch>
        </p:blipFill>
        <p:spPr>
          <a:xfrm>
            <a:off x="5561600" y="1526563"/>
            <a:ext cx="3019800" cy="2264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713</Words>
  <Application>Microsoft Macintosh PowerPoint</Application>
  <PresentationFormat>On-screen Show (16:9)</PresentationFormat>
  <Paragraphs>81</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Times New Roman</vt:lpstr>
      <vt:lpstr>Merriweather</vt:lpstr>
      <vt:lpstr>Calibri</vt:lpstr>
      <vt:lpstr>Arial</vt:lpstr>
      <vt:lpstr>Lato</vt:lpstr>
      <vt:lpstr>Verdana</vt:lpstr>
      <vt:lpstr>Playfair Display</vt:lpstr>
      <vt:lpstr>Georgia</vt:lpstr>
      <vt:lpstr>Lora</vt:lpstr>
      <vt:lpstr>Blue &amp; Gold</vt:lpstr>
      <vt:lpstr>PowerPoint Presentation</vt:lpstr>
      <vt:lpstr>PowerPoint Presentation</vt:lpstr>
      <vt:lpstr>Agenda </vt:lpstr>
      <vt:lpstr>Working Norms</vt:lpstr>
      <vt:lpstr>PowerPoint Presentation</vt:lpstr>
      <vt:lpstr>What is Mindfulness?</vt:lpstr>
      <vt:lpstr>Let’s Practice!</vt:lpstr>
      <vt:lpstr> j  Mindfulness in the Classroom</vt:lpstr>
      <vt:lpstr>Activity Time!</vt:lpstr>
      <vt:lpstr>Social and Emotional Learning (SEL)</vt:lpstr>
      <vt:lpstr>Social and Emotional Learning (SEL)</vt:lpstr>
      <vt:lpstr>Pygmalion Effect</vt:lpstr>
      <vt:lpstr>PowerPoint Presentation</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2021-08-18T01:46:02Z</dcterms:modified>
</cp:coreProperties>
</file>